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56"/>
  </p:notesMasterIdLst>
  <p:handoutMasterIdLst>
    <p:handoutMasterId r:id="rId57"/>
  </p:handoutMasterIdLst>
  <p:sldIdLst>
    <p:sldId id="269" r:id="rId2"/>
    <p:sldId id="396" r:id="rId3"/>
    <p:sldId id="400" r:id="rId4"/>
    <p:sldId id="399" r:id="rId5"/>
    <p:sldId id="398" r:id="rId6"/>
    <p:sldId id="415" r:id="rId7"/>
    <p:sldId id="397" r:id="rId8"/>
    <p:sldId id="417" r:id="rId9"/>
    <p:sldId id="401" r:id="rId10"/>
    <p:sldId id="403" r:id="rId11"/>
    <p:sldId id="404" r:id="rId12"/>
    <p:sldId id="405" r:id="rId13"/>
    <p:sldId id="406" r:id="rId14"/>
    <p:sldId id="407" r:id="rId15"/>
    <p:sldId id="409" r:id="rId16"/>
    <p:sldId id="421" r:id="rId17"/>
    <p:sldId id="422" r:id="rId18"/>
    <p:sldId id="423" r:id="rId19"/>
    <p:sldId id="424" r:id="rId20"/>
    <p:sldId id="429" r:id="rId21"/>
    <p:sldId id="425" r:id="rId22"/>
    <p:sldId id="426" r:id="rId23"/>
    <p:sldId id="427" r:id="rId24"/>
    <p:sldId id="428" r:id="rId25"/>
    <p:sldId id="411" r:id="rId26"/>
    <p:sldId id="430" r:id="rId27"/>
    <p:sldId id="431" r:id="rId28"/>
    <p:sldId id="418" r:id="rId29"/>
    <p:sldId id="432" r:id="rId30"/>
    <p:sldId id="419" r:id="rId31"/>
    <p:sldId id="433" r:id="rId32"/>
    <p:sldId id="434" r:id="rId33"/>
    <p:sldId id="420" r:id="rId34"/>
    <p:sldId id="435" r:id="rId35"/>
    <p:sldId id="444" r:id="rId36"/>
    <p:sldId id="412" r:id="rId37"/>
    <p:sldId id="413" r:id="rId38"/>
    <p:sldId id="436" r:id="rId39"/>
    <p:sldId id="443" r:id="rId40"/>
    <p:sldId id="414" r:id="rId41"/>
    <p:sldId id="408" r:id="rId42"/>
    <p:sldId id="437" r:id="rId43"/>
    <p:sldId id="438" r:id="rId44"/>
    <p:sldId id="439" r:id="rId45"/>
    <p:sldId id="440" r:id="rId46"/>
    <p:sldId id="441" r:id="rId47"/>
    <p:sldId id="442" r:id="rId48"/>
    <p:sldId id="445" r:id="rId49"/>
    <p:sldId id="446" r:id="rId50"/>
    <p:sldId id="447" r:id="rId51"/>
    <p:sldId id="452" r:id="rId52"/>
    <p:sldId id="453" r:id="rId53"/>
    <p:sldId id="450" r:id="rId54"/>
    <p:sldId id="451"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4">
          <p15:clr>
            <a:srgbClr val="A4A3A4"/>
          </p15:clr>
        </p15:guide>
        <p15:guide id="2" pos="410">
          <p15:clr>
            <a:srgbClr val="A4A3A4"/>
          </p15:clr>
        </p15:guide>
        <p15:guide id="3" pos="551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abhat" initials="P"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1C49"/>
    <a:srgbClr val="AF6D0D"/>
    <a:srgbClr val="CC0000"/>
    <a:srgbClr val="B83D00"/>
    <a:srgbClr val="713D04"/>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3E82D-5839-B43F-8441-F6469E7B1973}" v="270" dt="2021-07-03T19:03:35.510"/>
    <p1510:client id="{7B0039AB-8629-DFBE-F86E-BC945F960675}" v="849" dt="2021-07-01T11:32:39.525"/>
    <p1510:client id="{7C799469-04A0-1A6E-FD7B-5E66730E7F9E}" v="123" dt="2021-07-03T02:26:19.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9" autoAdjust="0"/>
    <p:restoredTop sz="94343" autoAdjust="0"/>
  </p:normalViewPr>
  <p:slideViewPr>
    <p:cSldViewPr snapToGrid="0" snapToObjects="1">
      <p:cViewPr varScale="1">
        <p:scale>
          <a:sx n="65" d="100"/>
          <a:sy n="65" d="100"/>
        </p:scale>
        <p:origin x="972" y="78"/>
      </p:cViewPr>
      <p:guideLst>
        <p:guide orient="horz" pos="404"/>
        <p:guide pos="410"/>
        <p:guide pos="551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CCBA33-4917-400A-9FCC-51A5E2B6CE6F}" type="datetime1">
              <a:rPr lang="en-US" smtClean="0"/>
              <a:pPr/>
              <a:t>7/12/2021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03/10/2015                                          Testing of CD54HC107 </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D2CD6-5F21-4D6D-9C24-F0C8686B24B6}" type="slidenum">
              <a:rPr lang="en-US" smtClean="0"/>
              <a:pPr/>
              <a:t>‹#›</a:t>
            </a:fld>
            <a:endParaRPr lang="en-US"/>
          </a:p>
        </p:txBody>
      </p:sp>
    </p:spTree>
    <p:extLst>
      <p:ext uri="{BB962C8B-B14F-4D97-AF65-F5344CB8AC3E}">
        <p14:creationId xmlns:p14="http://schemas.microsoft.com/office/powerpoint/2010/main" val="31687940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7DD6F-3655-4923-8C4A-50502E281462}" type="datetime1">
              <a:rPr lang="en-US" smtClean="0"/>
              <a:pPr/>
              <a:t>7/12/2021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03/10/2015                                          Testing of CD54HC107 </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D2260A-4CBC-4EDC-B49B-CDC8BD03B8D9}" type="slidenum">
              <a:rPr lang="en-US" smtClean="0"/>
              <a:pPr/>
              <a:t>‹#›</a:t>
            </a:fld>
            <a:endParaRPr lang="en-US"/>
          </a:p>
        </p:txBody>
      </p:sp>
    </p:spTree>
    <p:extLst>
      <p:ext uri="{BB962C8B-B14F-4D97-AF65-F5344CB8AC3E}">
        <p14:creationId xmlns:p14="http://schemas.microsoft.com/office/powerpoint/2010/main" val="35175533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2260A-4CBC-4EDC-B49B-CDC8BD03B8D9}" type="slidenum">
              <a:rPr lang="en-US" smtClean="0"/>
              <a:pPr/>
              <a:t>1</a:t>
            </a:fld>
            <a:endParaRPr lang="en-US"/>
          </a:p>
        </p:txBody>
      </p:sp>
    </p:spTree>
    <p:extLst>
      <p:ext uri="{BB962C8B-B14F-4D97-AF65-F5344CB8AC3E}">
        <p14:creationId xmlns:p14="http://schemas.microsoft.com/office/powerpoint/2010/main" val="770414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specification: military, commercial, industrial, medical, aerospace, ….</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10</a:t>
            </a:fld>
            <a:endParaRPr lang="en-US"/>
          </a:p>
        </p:txBody>
      </p:sp>
    </p:spTree>
    <p:extLst>
      <p:ext uri="{BB962C8B-B14F-4D97-AF65-F5344CB8AC3E}">
        <p14:creationId xmlns:p14="http://schemas.microsoft.com/office/powerpoint/2010/main" val="276373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device to device or manufacturer to manufacturer, a datasheet may differ. But this information is almost available in all datasheets, especially Logic </a:t>
            </a:r>
            <a:r>
              <a:rPr lang="en-US" baseline="0" dirty="0" err="1" smtClean="0"/>
              <a:t>Ics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11</a:t>
            </a:fld>
            <a:endParaRPr lang="en-US"/>
          </a:p>
        </p:txBody>
      </p:sp>
    </p:spTree>
    <p:extLst>
      <p:ext uri="{BB962C8B-B14F-4D97-AF65-F5344CB8AC3E}">
        <p14:creationId xmlns:p14="http://schemas.microsoft.com/office/powerpoint/2010/main" val="2817015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12</a:t>
            </a:fld>
            <a:endParaRPr lang="en-US"/>
          </a:p>
        </p:txBody>
      </p:sp>
    </p:spTree>
    <p:extLst>
      <p:ext uri="{BB962C8B-B14F-4D97-AF65-F5344CB8AC3E}">
        <p14:creationId xmlns:p14="http://schemas.microsoft.com/office/powerpoint/2010/main" val="319925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Parametric</a:t>
            </a:r>
            <a:r>
              <a:rPr lang="en-US" baseline="0" dirty="0" smtClean="0"/>
              <a:t> tests: AC, DC, Timing and Switching tests. They are technology dependent. From CMOS to TTL they may change.</a:t>
            </a:r>
          </a:p>
          <a:p>
            <a:r>
              <a:rPr lang="en-US" baseline="0" dirty="0" smtClean="0"/>
              <a:t>Functional tests: check the proper operation of the ICs. For example, by applying vectors to the inputs and monitoring the outputs. They have to </a:t>
            </a:r>
            <a:r>
              <a:rPr lang="en-US" sz="1200" b="0" i="0" u="none" strike="noStrike" kern="1200" baseline="0" dirty="0" smtClean="0">
                <a:solidFill>
                  <a:schemeClr val="tx1"/>
                </a:solidFill>
                <a:latin typeface="+mn-lt"/>
                <a:ea typeface="+mn-ea"/>
                <a:cs typeface="+mn-cs"/>
              </a:rPr>
              <a:t>cover a very high percentage of modeled (e.g., stuck type) faults</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13</a:t>
            </a:fld>
            <a:endParaRPr lang="en-US"/>
          </a:p>
        </p:txBody>
      </p:sp>
    </p:spTree>
    <p:extLst>
      <p:ext uri="{BB962C8B-B14F-4D97-AF65-F5344CB8AC3E}">
        <p14:creationId xmlns:p14="http://schemas.microsoft.com/office/powerpoint/2010/main" val="3530109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the tests, AMR should be considered to prevent any damage to the device.</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14</a:t>
            </a:fld>
            <a:endParaRPr lang="en-US"/>
          </a:p>
        </p:txBody>
      </p:sp>
    </p:spTree>
    <p:extLst>
      <p:ext uri="{BB962C8B-B14F-4D97-AF65-F5344CB8AC3E}">
        <p14:creationId xmlns:p14="http://schemas.microsoft.com/office/powerpoint/2010/main" val="2979155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 absolute maximum ratings for HC/HCT</a:t>
            </a:r>
            <a:r>
              <a:rPr lang="en-US" baseline="0" dirty="0" smtClean="0"/>
              <a:t> CMOS logic ICs</a:t>
            </a:r>
          </a:p>
          <a:p>
            <a:r>
              <a:rPr lang="en-US" baseline="0" dirty="0" smtClean="0"/>
              <a:t>In addition to the AMR, we have ESD ratings. ESD has two types: air discharge and contact discharge. AD may cause more sever defect to ICs. They are tested under known conditions in labs. If an IC tend to be used in medical or industrial applications, it has higher voltage criteria than for example ordinary and commercial ICs. </a:t>
            </a:r>
          </a:p>
          <a:p>
            <a:r>
              <a:rPr lang="en-US" baseline="0" dirty="0" smtClean="0"/>
              <a:t>One example is cars. They must resist against high ESD. Because of contact between air and body of the car, ESD produces and there is not any conducting way to the earth because tires are good </a:t>
            </a:r>
            <a:r>
              <a:rPr lang="en-US" dirty="0" smtClean="0"/>
              <a:t>insulators. In especial cases, the body of the tankers which carry gasoline</a:t>
            </a:r>
            <a:r>
              <a:rPr lang="en-US" baseline="0" dirty="0" smtClean="0"/>
              <a:t> or other flammable liquids or gases, should be grounded before draining the tanks to prevent produce of even tiny spark as a result of ESD.</a:t>
            </a:r>
          </a:p>
          <a:p>
            <a:r>
              <a:rPr lang="en-US" baseline="0" dirty="0" smtClean="0"/>
              <a:t>Aerospace applications even have their own ESD ratings. For example, because of the contact between the body of rockets and air during lunch. And when a satellite is outside of atmosphere, there will be no way to discharge this electrostatic charge to any other low voltage potentials, like what we do by grounding our body before touching the sensitive electronic devices.</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15</a:t>
            </a:fld>
            <a:endParaRPr lang="en-US"/>
          </a:p>
        </p:txBody>
      </p:sp>
    </p:spTree>
    <p:extLst>
      <p:ext uri="{BB962C8B-B14F-4D97-AF65-F5344CB8AC3E}">
        <p14:creationId xmlns:p14="http://schemas.microsoft.com/office/powerpoint/2010/main" val="1961693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limits in this part</a:t>
            </a:r>
            <a:r>
              <a:rPr lang="en-US" baseline="0" dirty="0" smtClean="0"/>
              <a:t> of the datasheet will be used as our test conditions</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16</a:t>
            </a:fld>
            <a:endParaRPr lang="en-US"/>
          </a:p>
        </p:txBody>
      </p:sp>
    </p:spTree>
    <p:extLst>
      <p:ext uri="{BB962C8B-B14F-4D97-AF65-F5344CB8AC3E}">
        <p14:creationId xmlns:p14="http://schemas.microsoft.com/office/powerpoint/2010/main" val="1986966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SN74HC32 recommended operating conditions</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17</a:t>
            </a:fld>
            <a:endParaRPr lang="en-US"/>
          </a:p>
        </p:txBody>
      </p:sp>
    </p:spTree>
    <p:extLst>
      <p:ext uri="{BB962C8B-B14F-4D97-AF65-F5344CB8AC3E}">
        <p14:creationId xmlns:p14="http://schemas.microsoft.com/office/powerpoint/2010/main" val="289299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18</a:t>
            </a:fld>
            <a:endParaRPr lang="en-US"/>
          </a:p>
        </p:txBody>
      </p:sp>
    </p:spTree>
    <p:extLst>
      <p:ext uri="{BB962C8B-B14F-4D97-AF65-F5344CB8AC3E}">
        <p14:creationId xmlns:p14="http://schemas.microsoft.com/office/powerpoint/2010/main" val="275638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defines the relationship between inputs and</a:t>
            </a:r>
            <a:r>
              <a:rPr lang="en-US" baseline="0" dirty="0" smtClean="0"/>
              <a:t> outputs</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19</a:t>
            </a:fld>
            <a:endParaRPr lang="en-US"/>
          </a:p>
        </p:txBody>
      </p:sp>
    </p:spTree>
    <p:extLst>
      <p:ext uri="{BB962C8B-B14F-4D97-AF65-F5344CB8AC3E}">
        <p14:creationId xmlns:p14="http://schemas.microsoft.com/office/powerpoint/2010/main" val="269129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17D2260A-4CBC-4EDC-B49B-CDC8BD03B8D9}" type="slidenum">
              <a:rPr lang="en-US" smtClean="0"/>
              <a:pPr/>
              <a:t>2</a:t>
            </a:fld>
            <a:endParaRPr lang="en-US"/>
          </a:p>
        </p:txBody>
      </p:sp>
    </p:spTree>
    <p:extLst>
      <p:ext uri="{BB962C8B-B14F-4D97-AF65-F5344CB8AC3E}">
        <p14:creationId xmlns:p14="http://schemas.microsoft.com/office/powerpoint/2010/main" val="1613354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Timing defines the relationship</a:t>
            </a:r>
            <a:r>
              <a:rPr lang="en-US" baseline="0" dirty="0" smtClean="0"/>
              <a:t> between inputs </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20</a:t>
            </a:fld>
            <a:endParaRPr lang="en-US"/>
          </a:p>
        </p:txBody>
      </p:sp>
    </p:spTree>
    <p:extLst>
      <p:ext uri="{BB962C8B-B14F-4D97-AF65-F5344CB8AC3E}">
        <p14:creationId xmlns:p14="http://schemas.microsoft.com/office/powerpoint/2010/main" val="2952040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21</a:t>
            </a:fld>
            <a:endParaRPr lang="en-US"/>
          </a:p>
        </p:txBody>
      </p:sp>
    </p:spTree>
    <p:extLst>
      <p:ext uri="{BB962C8B-B14F-4D97-AF65-F5344CB8AC3E}">
        <p14:creationId xmlns:p14="http://schemas.microsoft.com/office/powerpoint/2010/main" val="343852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22</a:t>
            </a:fld>
            <a:endParaRPr lang="en-US"/>
          </a:p>
        </p:txBody>
      </p:sp>
    </p:spTree>
    <p:extLst>
      <p:ext uri="{BB962C8B-B14F-4D97-AF65-F5344CB8AC3E}">
        <p14:creationId xmlns:p14="http://schemas.microsoft.com/office/powerpoint/2010/main" val="4232499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23</a:t>
            </a:fld>
            <a:endParaRPr lang="en-US"/>
          </a:p>
        </p:txBody>
      </p:sp>
    </p:spTree>
    <p:extLst>
      <p:ext uri="{BB962C8B-B14F-4D97-AF65-F5344CB8AC3E}">
        <p14:creationId xmlns:p14="http://schemas.microsoft.com/office/powerpoint/2010/main" val="659555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24</a:t>
            </a:fld>
            <a:endParaRPr lang="en-US"/>
          </a:p>
        </p:txBody>
      </p:sp>
    </p:spTree>
    <p:extLst>
      <p:ext uri="{BB962C8B-B14F-4D97-AF65-F5344CB8AC3E}">
        <p14:creationId xmlns:p14="http://schemas.microsoft.com/office/powerpoint/2010/main" val="4121630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25</a:t>
            </a:fld>
            <a:endParaRPr lang="en-US"/>
          </a:p>
        </p:txBody>
      </p:sp>
    </p:spTree>
    <p:extLst>
      <p:ext uri="{BB962C8B-B14F-4D97-AF65-F5344CB8AC3E}">
        <p14:creationId xmlns:p14="http://schemas.microsoft.com/office/powerpoint/2010/main" val="2050389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26</a:t>
            </a:fld>
            <a:endParaRPr lang="en-US"/>
          </a:p>
        </p:txBody>
      </p:sp>
    </p:spTree>
    <p:extLst>
      <p:ext uri="{BB962C8B-B14F-4D97-AF65-F5344CB8AC3E}">
        <p14:creationId xmlns:p14="http://schemas.microsoft.com/office/powerpoint/2010/main" val="142261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27</a:t>
            </a:fld>
            <a:endParaRPr lang="en-US"/>
          </a:p>
        </p:txBody>
      </p:sp>
    </p:spTree>
    <p:extLst>
      <p:ext uri="{BB962C8B-B14F-4D97-AF65-F5344CB8AC3E}">
        <p14:creationId xmlns:p14="http://schemas.microsoft.com/office/powerpoint/2010/main" val="4124437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28</a:t>
            </a:fld>
            <a:endParaRPr lang="en-US"/>
          </a:p>
        </p:txBody>
      </p:sp>
    </p:spTree>
    <p:extLst>
      <p:ext uri="{BB962C8B-B14F-4D97-AF65-F5344CB8AC3E}">
        <p14:creationId xmlns:p14="http://schemas.microsoft.com/office/powerpoint/2010/main" val="2516766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29</a:t>
            </a:fld>
            <a:endParaRPr lang="en-US"/>
          </a:p>
        </p:txBody>
      </p:sp>
    </p:spTree>
    <p:extLst>
      <p:ext uri="{BB962C8B-B14F-4D97-AF65-F5344CB8AC3E}">
        <p14:creationId xmlns:p14="http://schemas.microsoft.com/office/powerpoint/2010/main" val="382091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1. for example: </a:t>
            </a:r>
            <a:r>
              <a:rPr lang="en-US" dirty="0" err="1" smtClean="0">
                <a:cs typeface="Calibri"/>
              </a:rPr>
              <a:t>functinal</a:t>
            </a:r>
            <a:r>
              <a:rPr lang="en-US" dirty="0" smtClean="0">
                <a:cs typeface="Calibri"/>
              </a:rPr>
              <a:t> test of logic gates which are related to the input logic levels</a:t>
            </a:r>
            <a:endParaRPr lang="en-US" dirty="0" smtClean="0"/>
          </a:p>
          <a:p>
            <a:r>
              <a:rPr lang="en-US" dirty="0" smtClean="0">
                <a:cs typeface="Calibri"/>
              </a:rPr>
              <a:t>2. for </a:t>
            </a:r>
            <a:r>
              <a:rPr lang="en-US" dirty="0" err="1" smtClean="0">
                <a:cs typeface="Calibri"/>
              </a:rPr>
              <a:t>examle</a:t>
            </a:r>
            <a:r>
              <a:rPr lang="en-US" dirty="0" smtClean="0">
                <a:cs typeface="Calibri"/>
              </a:rPr>
              <a:t>: </a:t>
            </a:r>
            <a:r>
              <a:rPr lang="en-US" dirty="0" err="1" smtClean="0">
                <a:cs typeface="Calibri"/>
              </a:rPr>
              <a:t>Voh</a:t>
            </a:r>
            <a:r>
              <a:rPr lang="en-US" dirty="0" smtClean="0">
                <a:cs typeface="Calibri"/>
              </a:rPr>
              <a:t> or Vol</a:t>
            </a:r>
            <a:endParaRPr lang="en-US" dirty="0">
              <a:cs typeface="Calibri"/>
            </a:endParaRPr>
          </a:p>
        </p:txBody>
      </p:sp>
      <p:sp>
        <p:nvSpPr>
          <p:cNvPr id="4" name="Slide Number Placeholder 3"/>
          <p:cNvSpPr>
            <a:spLocks noGrp="1"/>
          </p:cNvSpPr>
          <p:nvPr>
            <p:ph type="sldNum" sz="quarter" idx="10"/>
          </p:nvPr>
        </p:nvSpPr>
        <p:spPr/>
        <p:txBody>
          <a:bodyPr/>
          <a:lstStyle/>
          <a:p>
            <a:fld id="{17D2260A-4CBC-4EDC-B49B-CDC8BD03B8D9}" type="slidenum">
              <a:rPr lang="en-US" smtClean="0"/>
              <a:pPr/>
              <a:t>3</a:t>
            </a:fld>
            <a:endParaRPr lang="en-US"/>
          </a:p>
        </p:txBody>
      </p:sp>
    </p:spTree>
    <p:extLst>
      <p:ext uri="{BB962C8B-B14F-4D97-AF65-F5344CB8AC3E}">
        <p14:creationId xmlns:p14="http://schemas.microsoft.com/office/powerpoint/2010/main" val="2957725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30</a:t>
            </a:fld>
            <a:endParaRPr lang="en-US"/>
          </a:p>
        </p:txBody>
      </p:sp>
    </p:spTree>
    <p:extLst>
      <p:ext uri="{BB962C8B-B14F-4D97-AF65-F5344CB8AC3E}">
        <p14:creationId xmlns:p14="http://schemas.microsoft.com/office/powerpoint/2010/main" val="2482916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31</a:t>
            </a:fld>
            <a:endParaRPr lang="en-US"/>
          </a:p>
        </p:txBody>
      </p:sp>
    </p:spTree>
    <p:extLst>
      <p:ext uri="{BB962C8B-B14F-4D97-AF65-F5344CB8AC3E}">
        <p14:creationId xmlns:p14="http://schemas.microsoft.com/office/powerpoint/2010/main" val="1823690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32</a:t>
            </a:fld>
            <a:endParaRPr lang="en-US"/>
          </a:p>
        </p:txBody>
      </p:sp>
    </p:spTree>
    <p:extLst>
      <p:ext uri="{BB962C8B-B14F-4D97-AF65-F5344CB8AC3E}">
        <p14:creationId xmlns:p14="http://schemas.microsoft.com/office/powerpoint/2010/main" val="1899320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33</a:t>
            </a:fld>
            <a:endParaRPr lang="en-US"/>
          </a:p>
        </p:txBody>
      </p:sp>
    </p:spTree>
    <p:extLst>
      <p:ext uri="{BB962C8B-B14F-4D97-AF65-F5344CB8AC3E}">
        <p14:creationId xmlns:p14="http://schemas.microsoft.com/office/powerpoint/2010/main" val="1782477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34</a:t>
            </a:fld>
            <a:endParaRPr lang="en-US"/>
          </a:p>
        </p:txBody>
      </p:sp>
    </p:spTree>
    <p:extLst>
      <p:ext uri="{BB962C8B-B14F-4D97-AF65-F5344CB8AC3E}">
        <p14:creationId xmlns:p14="http://schemas.microsoft.com/office/powerpoint/2010/main" val="1915316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35</a:t>
            </a:fld>
            <a:endParaRPr lang="en-US"/>
          </a:p>
        </p:txBody>
      </p:sp>
    </p:spTree>
    <p:extLst>
      <p:ext uri="{BB962C8B-B14F-4D97-AF65-F5344CB8AC3E}">
        <p14:creationId xmlns:p14="http://schemas.microsoft.com/office/powerpoint/2010/main" val="3513841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36</a:t>
            </a:fld>
            <a:endParaRPr lang="en-US"/>
          </a:p>
        </p:txBody>
      </p:sp>
    </p:spTree>
    <p:extLst>
      <p:ext uri="{BB962C8B-B14F-4D97-AF65-F5344CB8AC3E}">
        <p14:creationId xmlns:p14="http://schemas.microsoft.com/office/powerpoint/2010/main" val="2240635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37</a:t>
            </a:fld>
            <a:endParaRPr lang="en-US"/>
          </a:p>
        </p:txBody>
      </p:sp>
    </p:spTree>
    <p:extLst>
      <p:ext uri="{BB962C8B-B14F-4D97-AF65-F5344CB8AC3E}">
        <p14:creationId xmlns:p14="http://schemas.microsoft.com/office/powerpoint/2010/main" val="1158586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38</a:t>
            </a:fld>
            <a:endParaRPr lang="en-US"/>
          </a:p>
        </p:txBody>
      </p:sp>
    </p:spTree>
    <p:extLst>
      <p:ext uri="{BB962C8B-B14F-4D97-AF65-F5344CB8AC3E}">
        <p14:creationId xmlns:p14="http://schemas.microsoft.com/office/powerpoint/2010/main" val="2988825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39</a:t>
            </a:fld>
            <a:endParaRPr lang="en-US"/>
          </a:p>
        </p:txBody>
      </p:sp>
    </p:spTree>
    <p:extLst>
      <p:ext uri="{BB962C8B-B14F-4D97-AF65-F5344CB8AC3E}">
        <p14:creationId xmlns:p14="http://schemas.microsoft.com/office/powerpoint/2010/main" val="366883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 of 10</a:t>
            </a:r>
          </a:p>
          <a:p>
            <a:r>
              <a:rPr lang="en-US" dirty="0" smtClean="0"/>
              <a:t>Co-working</a:t>
            </a:r>
            <a:r>
              <a:rPr lang="en-US" baseline="0" dirty="0" smtClean="0"/>
              <a:t> of design/product/test engineer teams</a:t>
            </a:r>
          </a:p>
          <a:p>
            <a:r>
              <a:rPr lang="en-US" baseline="0" dirty="0" smtClean="0"/>
              <a:t>Reduce costs</a:t>
            </a:r>
          </a:p>
          <a:p>
            <a:r>
              <a:rPr lang="en-US" baseline="0" dirty="0" smtClean="0"/>
              <a:t>Redesign and remake until best result.</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a:t>
            </a:fld>
            <a:endParaRPr lang="en-US"/>
          </a:p>
        </p:txBody>
      </p:sp>
    </p:spTree>
    <p:extLst>
      <p:ext uri="{BB962C8B-B14F-4D97-AF65-F5344CB8AC3E}">
        <p14:creationId xmlns:p14="http://schemas.microsoft.com/office/powerpoint/2010/main" val="2505619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40</a:t>
            </a:fld>
            <a:endParaRPr lang="en-US"/>
          </a:p>
        </p:txBody>
      </p:sp>
    </p:spTree>
    <p:extLst>
      <p:ext uri="{BB962C8B-B14F-4D97-AF65-F5344CB8AC3E}">
        <p14:creationId xmlns:p14="http://schemas.microsoft.com/office/powerpoint/2010/main" val="2251731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41</a:t>
            </a:fld>
            <a:endParaRPr lang="en-US"/>
          </a:p>
        </p:txBody>
      </p:sp>
    </p:spTree>
    <p:extLst>
      <p:ext uri="{BB962C8B-B14F-4D97-AF65-F5344CB8AC3E}">
        <p14:creationId xmlns:p14="http://schemas.microsoft.com/office/powerpoint/2010/main" val="4185185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42</a:t>
            </a:fld>
            <a:endParaRPr lang="en-US"/>
          </a:p>
        </p:txBody>
      </p:sp>
    </p:spTree>
    <p:extLst>
      <p:ext uri="{BB962C8B-B14F-4D97-AF65-F5344CB8AC3E}">
        <p14:creationId xmlns:p14="http://schemas.microsoft.com/office/powerpoint/2010/main" val="850052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43</a:t>
            </a:fld>
            <a:endParaRPr lang="en-US"/>
          </a:p>
        </p:txBody>
      </p:sp>
    </p:spTree>
    <p:extLst>
      <p:ext uri="{BB962C8B-B14F-4D97-AF65-F5344CB8AC3E}">
        <p14:creationId xmlns:p14="http://schemas.microsoft.com/office/powerpoint/2010/main" val="2405283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44</a:t>
            </a:fld>
            <a:endParaRPr lang="en-US"/>
          </a:p>
        </p:txBody>
      </p:sp>
    </p:spTree>
    <p:extLst>
      <p:ext uri="{BB962C8B-B14F-4D97-AF65-F5344CB8AC3E}">
        <p14:creationId xmlns:p14="http://schemas.microsoft.com/office/powerpoint/2010/main" val="1369310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45</a:t>
            </a:fld>
            <a:endParaRPr lang="en-US"/>
          </a:p>
        </p:txBody>
      </p:sp>
    </p:spTree>
    <p:extLst>
      <p:ext uri="{BB962C8B-B14F-4D97-AF65-F5344CB8AC3E}">
        <p14:creationId xmlns:p14="http://schemas.microsoft.com/office/powerpoint/2010/main" val="458653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46</a:t>
            </a:fld>
            <a:endParaRPr lang="en-US"/>
          </a:p>
        </p:txBody>
      </p:sp>
    </p:spTree>
    <p:extLst>
      <p:ext uri="{BB962C8B-B14F-4D97-AF65-F5344CB8AC3E}">
        <p14:creationId xmlns:p14="http://schemas.microsoft.com/office/powerpoint/2010/main" val="2256831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47</a:t>
            </a:fld>
            <a:endParaRPr lang="en-US"/>
          </a:p>
        </p:txBody>
      </p:sp>
    </p:spTree>
    <p:extLst>
      <p:ext uri="{BB962C8B-B14F-4D97-AF65-F5344CB8AC3E}">
        <p14:creationId xmlns:p14="http://schemas.microsoft.com/office/powerpoint/2010/main" val="647403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48</a:t>
            </a:fld>
            <a:endParaRPr lang="en-US"/>
          </a:p>
        </p:txBody>
      </p:sp>
    </p:spTree>
    <p:extLst>
      <p:ext uri="{BB962C8B-B14F-4D97-AF65-F5344CB8AC3E}">
        <p14:creationId xmlns:p14="http://schemas.microsoft.com/office/powerpoint/2010/main" val="832368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49</a:t>
            </a:fld>
            <a:endParaRPr lang="en-US"/>
          </a:p>
        </p:txBody>
      </p:sp>
    </p:spTree>
    <p:extLst>
      <p:ext uri="{BB962C8B-B14F-4D97-AF65-F5344CB8AC3E}">
        <p14:creationId xmlns:p14="http://schemas.microsoft.com/office/powerpoint/2010/main" val="54576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a:t>
            </a:fld>
            <a:endParaRPr lang="en-US"/>
          </a:p>
        </p:txBody>
      </p:sp>
    </p:spTree>
    <p:extLst>
      <p:ext uri="{BB962C8B-B14F-4D97-AF65-F5344CB8AC3E}">
        <p14:creationId xmlns:p14="http://schemas.microsoft.com/office/powerpoint/2010/main" val="3674064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50</a:t>
            </a:fld>
            <a:endParaRPr lang="en-US"/>
          </a:p>
        </p:txBody>
      </p:sp>
    </p:spTree>
    <p:extLst>
      <p:ext uri="{BB962C8B-B14F-4D97-AF65-F5344CB8AC3E}">
        <p14:creationId xmlns:p14="http://schemas.microsoft.com/office/powerpoint/2010/main" val="1804426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51</a:t>
            </a:fld>
            <a:endParaRPr lang="en-US"/>
          </a:p>
        </p:txBody>
      </p:sp>
    </p:spTree>
    <p:extLst>
      <p:ext uri="{BB962C8B-B14F-4D97-AF65-F5344CB8AC3E}">
        <p14:creationId xmlns:p14="http://schemas.microsoft.com/office/powerpoint/2010/main" val="2356494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52</a:t>
            </a:fld>
            <a:endParaRPr lang="en-US"/>
          </a:p>
        </p:txBody>
      </p:sp>
    </p:spTree>
    <p:extLst>
      <p:ext uri="{BB962C8B-B14F-4D97-AF65-F5344CB8AC3E}">
        <p14:creationId xmlns:p14="http://schemas.microsoft.com/office/powerpoint/2010/main" val="3103132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53</a:t>
            </a:fld>
            <a:endParaRPr lang="en-US"/>
          </a:p>
        </p:txBody>
      </p:sp>
    </p:spTree>
    <p:extLst>
      <p:ext uri="{BB962C8B-B14F-4D97-AF65-F5344CB8AC3E}">
        <p14:creationId xmlns:p14="http://schemas.microsoft.com/office/powerpoint/2010/main" val="3203992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54</a:t>
            </a:fld>
            <a:endParaRPr lang="en-US"/>
          </a:p>
        </p:txBody>
      </p:sp>
    </p:spTree>
    <p:extLst>
      <p:ext uri="{BB962C8B-B14F-4D97-AF65-F5344CB8AC3E}">
        <p14:creationId xmlns:p14="http://schemas.microsoft.com/office/powerpoint/2010/main" val="419957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 of</a:t>
            </a:r>
            <a:r>
              <a:rPr lang="en-US" baseline="0" dirty="0" smtClean="0"/>
              <a:t> Test Plan</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6</a:t>
            </a:fld>
            <a:endParaRPr lang="en-US"/>
          </a:p>
        </p:txBody>
      </p:sp>
    </p:spTree>
    <p:extLst>
      <p:ext uri="{BB962C8B-B14F-4D97-AF65-F5344CB8AC3E}">
        <p14:creationId xmlns:p14="http://schemas.microsoft.com/office/powerpoint/2010/main" val="255458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 of</a:t>
            </a:r>
            <a:r>
              <a:rPr lang="en-US" baseline="0" dirty="0" smtClean="0"/>
              <a:t> Test Plan</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7</a:t>
            </a:fld>
            <a:endParaRPr lang="en-US"/>
          </a:p>
        </p:txBody>
      </p:sp>
    </p:spTree>
    <p:extLst>
      <p:ext uri="{BB962C8B-B14F-4D97-AF65-F5344CB8AC3E}">
        <p14:creationId xmlns:p14="http://schemas.microsoft.com/office/powerpoint/2010/main" val="132764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 of</a:t>
            </a:r>
            <a:r>
              <a:rPr lang="en-US" baseline="0" dirty="0" smtClean="0"/>
              <a:t> Test Plan</a:t>
            </a:r>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8</a:t>
            </a:fld>
            <a:endParaRPr lang="en-US"/>
          </a:p>
        </p:txBody>
      </p:sp>
    </p:spTree>
    <p:extLst>
      <p:ext uri="{BB962C8B-B14F-4D97-AF65-F5344CB8AC3E}">
        <p14:creationId xmlns:p14="http://schemas.microsoft.com/office/powerpoint/2010/main" val="105046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chemeClr val="bg1"/>
                </a:solidFill>
                <a:latin typeface="Arial" panose="020B0604020202020204" pitchFamily="34" charset="0"/>
                <a:cs typeface="Arial" panose="020B0604020202020204" pitchFamily="34" charset="0"/>
              </a:rPr>
              <a:t>1– to be performed during the development or approval stages of the product, typically on a small sample of units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z="1200" kern="0" dirty="0" smtClean="0">
                <a:solidFill>
                  <a:schemeClr val="bg1"/>
                </a:solidFill>
                <a:latin typeface="Arial" panose="020B0604020202020204" pitchFamily="34" charset="0"/>
                <a:cs typeface="Arial" panose="020B0604020202020204" pitchFamily="34" charset="0"/>
              </a:rPr>
              <a:t>– to be performed during preparation or assembly of the product in an ongoing manner for purposes of performance verification and quality control. It is done</a:t>
            </a:r>
            <a:r>
              <a:rPr lang="en-US" sz="1200" kern="0" baseline="0" dirty="0" smtClean="0">
                <a:solidFill>
                  <a:schemeClr val="bg1"/>
                </a:solidFill>
                <a:latin typeface="Arial" panose="020B0604020202020204" pitchFamily="34" charset="0"/>
                <a:cs typeface="Arial" panose="020B0604020202020204" pitchFamily="34" charset="0"/>
              </a:rPr>
              <a:t> for </a:t>
            </a:r>
            <a:r>
              <a:rPr lang="en-US" sz="1200" kern="0" baseline="0" smtClean="0">
                <a:solidFill>
                  <a:schemeClr val="bg1"/>
                </a:solidFill>
                <a:latin typeface="Arial" panose="020B0604020202020204" pitchFamily="34" charset="0"/>
                <a:cs typeface="Arial" panose="020B0604020202020204" pitchFamily="34" charset="0"/>
              </a:rPr>
              <a:t>all </a:t>
            </a:r>
            <a:endParaRPr lang="en-US" sz="1200" kern="0" dirty="0" smtClean="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chemeClr val="bg1"/>
                </a:solidFill>
                <a:latin typeface="Arial" panose="020B0604020202020204" pitchFamily="34" charset="0"/>
                <a:cs typeface="Arial" panose="020B0604020202020204" pitchFamily="34" charset="0"/>
              </a:rPr>
              <a:t>3– to be performed at the time of delivery or installation of the product</a:t>
            </a:r>
            <a:r>
              <a:rPr lang="en-US" sz="1200" kern="0" baseline="0" dirty="0" smtClean="0">
                <a:solidFill>
                  <a:schemeClr val="bg1"/>
                </a:solidFill>
                <a:latin typeface="Arial" panose="020B0604020202020204" pitchFamily="34" charset="0"/>
                <a:cs typeface="Arial" panose="020B0604020202020204" pitchFamily="34" charset="0"/>
              </a:rPr>
              <a:t> usually by the customer</a:t>
            </a:r>
            <a:endParaRPr lang="en-US" sz="1200" kern="0" dirty="0" smtClean="0">
              <a:solidFill>
                <a:schemeClr val="bg1"/>
              </a:solidFill>
              <a:latin typeface="Arial" panose="020B0604020202020204" pitchFamily="34" charset="0"/>
              <a:cs typeface="Arial" panose="020B0604020202020204" pitchFamily="34" charset="0"/>
            </a:endParaRPr>
          </a:p>
          <a:p>
            <a:endParaRPr lang="en-US" sz="1200" kern="0" dirty="0" smtClean="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smtClean="0">
              <a:solidFill>
                <a:schemeClr val="bg1"/>
              </a:solidFill>
              <a:latin typeface="Arial" panose="020B0604020202020204" pitchFamily="34" charset="0"/>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p:txBody>
          <a:bodyPr/>
          <a:lstStyle/>
          <a:p>
            <a:fld id="{17D2260A-4CBC-4EDC-B49B-CDC8BD03B8D9}" type="slidenum">
              <a:rPr lang="en-US" smtClean="0"/>
              <a:pPr/>
              <a:t>9</a:t>
            </a:fld>
            <a:endParaRPr lang="en-US"/>
          </a:p>
        </p:txBody>
      </p:sp>
    </p:spTree>
    <p:extLst>
      <p:ext uri="{BB962C8B-B14F-4D97-AF65-F5344CB8AC3E}">
        <p14:creationId xmlns:p14="http://schemas.microsoft.com/office/powerpoint/2010/main" val="2152068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AF8DD645-B9B4-46EE-B031-35C24A448A04}" type="datetimeFigureOut">
              <a:rPr lang="en-US" smtClean="0"/>
              <a:t>7/12/2021</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r>
              <a:rPr lang="en-US" smtClean="0"/>
              <a:t>
              </a:t>
            </a:r>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D57F1E4F-1CFF-5643-939E-217C01CDF565}" type="slidenum">
              <a:rPr lang="en-US" smtClean="0"/>
              <a:pPr/>
              <a:t>‹#›</a:t>
            </a:fld>
            <a:endParaRPr lang="en-US" dirty="0"/>
          </a:p>
        </p:txBody>
      </p:sp>
      <p:sp>
        <p:nvSpPr>
          <p:cNvPr id="63" name="Rectangle 11"/>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anchor="ctr"/>
          <a:lstStyle/>
          <a:p>
            <a:endParaRPr lang="en-US"/>
          </a:p>
        </p:txBody>
      </p:sp>
      <p:pic>
        <p:nvPicPr>
          <p:cNvPr id="64" name="Picture 18" descr="TTU 2 Title Page_logo"/>
          <p:cNvPicPr>
            <a:picLocks noChangeAspect="1" noChangeArrowheads="1"/>
          </p:cNvPicPr>
          <p:nvPr userDrawn="1"/>
        </p:nvPicPr>
        <p:blipFill>
          <a:blip r:embed="rId3" cstate="print"/>
          <a:srcRect/>
          <a:stretch>
            <a:fillRect/>
          </a:stretch>
        </p:blipFill>
        <p:spPr bwMode="auto">
          <a:xfrm>
            <a:off x="7977188" y="-3175"/>
            <a:ext cx="1103312" cy="1139825"/>
          </a:xfrm>
          <a:prstGeom prst="rect">
            <a:avLst/>
          </a:prstGeom>
          <a:noFill/>
        </p:spPr>
      </p:pic>
    </p:spTree>
    <p:extLst>
      <p:ext uri="{BB962C8B-B14F-4D97-AF65-F5344CB8AC3E}">
        <p14:creationId xmlns:p14="http://schemas.microsoft.com/office/powerpoint/2010/main" val="409742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59E700-EF95-463F-B75A-2CDEC15C5A37}"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31966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57C6CC6-9B37-4318-8876-62F2332BE330}"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03524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1C7781-F104-4BD5-BC26-3DB2DD695986}"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28277076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E61780-2E25-4081-A2D9-4C0805256F67}"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34369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6347D66-9247-4313-B245-9F882A4407CD}" type="datetimeFigureOut">
              <a:rPr lang="en-US" smtClean="0"/>
              <a:t>7/12/2021</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0545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75022A5-2C49-4E61-8AF1-56B5ABF57608}" type="datetimeFigureOut">
              <a:rPr lang="en-US" smtClean="0"/>
              <a:t>7/12/2021</a:t>
            </a:fld>
            <a:endParaRPr lang="en-US" dirty="0"/>
          </a:p>
        </p:txBody>
      </p:sp>
      <p:sp>
        <p:nvSpPr>
          <p:cNvPr id="4" name="Footer Placeholder 3"/>
          <p:cNvSpPr>
            <a:spLocks noGrp="1"/>
          </p:cNvSpPr>
          <p:nvPr>
            <p:ph type="ftr" sz="quarter" idx="11"/>
          </p:nvPr>
        </p:nvSpPr>
        <p:spPr/>
        <p:txBody>
          <a:bodyPr/>
          <a:lstStyle>
            <a:lvl1pPr>
              <a:defRPr cap="all" baseline="0"/>
            </a:lvl1p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72195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1580A0-ED6C-4884-9FFE-87471827F59A}" type="datetimeFigureOut">
              <a:rPr lang="en-US" smtClean="0"/>
              <a:t>7/12/2021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7681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474D98-3273-47CE-B312-A00AAFA2779F}" type="datetimeFigureOut">
              <a:rPr lang="en-US" smtClean="0"/>
              <a:t>7/12/2021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171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616993E9-CEF0-47B7-AEA6-AFACC79966BA}" type="datetimeFigureOut">
              <a:rPr lang="en-US" smtClean="0"/>
              <a:t>7/12/2021</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r>
              <a:rPr lang="en-US" smtClean="0"/>
              <a:t>
              </a:t>
            </a:r>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768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2434F47-3A99-4701-A7D9-FE6C4D9DA92E}" type="datetimeFigureOut">
              <a:rPr lang="en-US" smtClean="0"/>
              <a:t>7/12/2021</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688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E62588-EC5C-453B-A942-AA1C7EFEEF33}"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830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D5D575-BDA5-4AAF-81DC-5D38C213A391}" type="datetimeFigureOut">
              <a:rPr lang="en-US" smtClean="0"/>
              <a:t>7/12/2021</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191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F9C5B0-21BA-48EA-B067-5E37072B4F18}" type="datetimeFigureOut">
              <a:rPr lang="en-US" smtClean="0"/>
              <a:t>7/12/2021</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773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B959AD-49F4-478E-A013-BE606CDD1B41}" type="datetimeFigureOut">
              <a:rPr lang="en-US" smtClean="0"/>
              <a:t>7/12/2021</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716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55E8D2-BCEE-4D3D-AE6D-93BD204BAD0C}"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7409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BF110E-D48F-4A61-BE6D-11D38A61FE05}" type="datetimeFigureOut">
              <a:rPr lang="en-US" smtClean="0"/>
              <a:t>7/12/2021</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12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F6D0D"/>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E61780-2E25-4081-A2D9-4C0805256F67}" type="datetimeFigureOut">
              <a:rPr lang="en-US" smtClean="0"/>
              <a:t>7/12/2021</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smtClean="0"/>
              <a:t>
              </a:t>
            </a:r>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
        <p:nvSpPr>
          <p:cNvPr id="48" name="Rectangle 8"/>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anchor="ctr"/>
          <a:lstStyle/>
          <a:p>
            <a:endParaRPr lang="en-US"/>
          </a:p>
        </p:txBody>
      </p:sp>
      <p:pic>
        <p:nvPicPr>
          <p:cNvPr id="49" name="Picture 17" descr="TTU 2 Title Page_logo"/>
          <p:cNvPicPr>
            <a:picLocks noChangeAspect="1" noChangeArrowheads="1"/>
          </p:cNvPicPr>
          <p:nvPr userDrawn="1"/>
        </p:nvPicPr>
        <p:blipFill>
          <a:blip r:embed="rId20" cstate="print"/>
          <a:srcRect/>
          <a:stretch>
            <a:fillRect/>
          </a:stretch>
        </p:blipFill>
        <p:spPr bwMode="auto">
          <a:xfrm>
            <a:off x="7977188" y="-3175"/>
            <a:ext cx="1103312" cy="1139825"/>
          </a:xfrm>
          <a:prstGeom prst="rect">
            <a:avLst/>
          </a:prstGeom>
          <a:noFill/>
        </p:spPr>
      </p:pic>
    </p:spTree>
    <p:extLst>
      <p:ext uri="{BB962C8B-B14F-4D97-AF65-F5344CB8AC3E}">
        <p14:creationId xmlns:p14="http://schemas.microsoft.com/office/powerpoint/2010/main" val="215634487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texastechuniversity-my.sharepoint.com/:b:/g/personal/amir_h_torabi_ttu_edu/EeXTJuFxmY5Iio2eCLwF5S0BtjyrGfmhbfx6KW-jBggKHQ?e=1C0CiI" TargetMode="External"/><Relationship Id="rId4" Type="http://schemas.openxmlformats.org/officeDocument/2006/relationships/hyperlink" Target="https://texastechuniversity-my.sharepoint.com/:b:/g/personal/amir_h_torabi_ttu_edu/EZOLTk_uwd9Dmfygj6cHvIYBjfy9v04sSc_r94BZ5bl1jA?e=AaXca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www.ti.com/lit/an/szza036c/szza036c.pdf" TargetMode="External"/><Relationship Id="rId3" Type="http://schemas.openxmlformats.org/officeDocument/2006/relationships/image" Target="../media/image5.png"/><Relationship Id="rId7" Type="http://schemas.openxmlformats.org/officeDocument/2006/relationships/hyperlink" Target="https://www.ti.com/lit/an/sdya009c/sdya009c.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ti.com/lit/an/sdya010/sdya010.pdf" TargetMode="External"/><Relationship Id="rId5" Type="http://schemas.openxmlformats.org/officeDocument/2006/relationships/hyperlink" Target="https://www.ti.com/lit/an/scla011/scla011.pdf" TargetMode="External"/><Relationship Id="rId10" Type="http://schemas.openxmlformats.org/officeDocument/2006/relationships/hyperlink" Target="http://web.mit.edu/6.111/www/s2006/datasheets/hctfamspec.pdf" TargetMode="External"/><Relationship Id="rId4" Type="http://schemas.openxmlformats.org/officeDocument/2006/relationships/hyperlink" Target="https://www.ti.com/lit/ds/symlink/sn54hc32-sp.pdf" TargetMode="External"/><Relationship Id="rId9" Type="http://schemas.openxmlformats.org/officeDocument/2006/relationships/hyperlink" Target="https://toshiba.semicon-storage.com/info/docget.jsp?did=6352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cture2.jpg"/>
          <p:cNvPicPr>
            <a:picLocks noChangeAspect="1"/>
          </p:cNvPicPr>
          <p:nvPr/>
        </p:nvPicPr>
        <p:blipFill>
          <a:blip r:embed="rId3" cstate="print"/>
          <a:stretch>
            <a:fillRect/>
          </a:stretch>
        </p:blipFill>
        <p:spPr>
          <a:xfrm>
            <a:off x="0" y="8709"/>
            <a:ext cx="9144000" cy="6858000"/>
          </a:xfrm>
          <a:prstGeom prst="rect">
            <a:avLst/>
          </a:prstGeom>
        </p:spPr>
      </p:pic>
      <p:sp>
        <p:nvSpPr>
          <p:cNvPr id="26627" name="Rectangle 3"/>
          <p:cNvSpPr>
            <a:spLocks noGrp="1" noChangeArrowheads="1"/>
          </p:cNvSpPr>
          <p:nvPr>
            <p:ph type="ctrTitle"/>
          </p:nvPr>
        </p:nvSpPr>
        <p:spPr>
          <a:xfrm>
            <a:off x="1187412" y="1317901"/>
            <a:ext cx="6769173" cy="835498"/>
          </a:xfrm>
        </p:spPr>
        <p:txBody>
          <a:bodyPr>
            <a:normAutofit/>
          </a:bodyPr>
          <a:lstStyle/>
          <a:p>
            <a:pPr algn="ctr"/>
            <a:r>
              <a:rPr lang="en-US" sz="4000" dirty="0" smtClean="0"/>
              <a:t>OVERVIEW </a:t>
            </a:r>
            <a:r>
              <a:rPr lang="en-US" sz="4000" dirty="0"/>
              <a:t>OF TEST </a:t>
            </a:r>
            <a:r>
              <a:rPr lang="en-US" sz="4000" dirty="0" smtClean="0"/>
              <a:t>PLAN</a:t>
            </a:r>
            <a:endParaRPr lang="en-US" sz="2400" dirty="0"/>
          </a:p>
        </p:txBody>
      </p:sp>
      <p:sp>
        <p:nvSpPr>
          <p:cNvPr id="26628" name="Rectangle 4"/>
          <p:cNvSpPr>
            <a:spLocks noGrp="1" noChangeArrowheads="1"/>
          </p:cNvSpPr>
          <p:nvPr>
            <p:ph type="subTitle" idx="1"/>
          </p:nvPr>
        </p:nvSpPr>
        <p:spPr>
          <a:xfrm>
            <a:off x="783771" y="3412717"/>
            <a:ext cx="7576457" cy="610644"/>
          </a:xfrm>
        </p:spPr>
        <p:txBody>
          <a:bodyPr/>
          <a:lstStyle/>
          <a:p>
            <a:pPr algn="ctr"/>
            <a:r>
              <a:rPr lang="en-US" sz="2800" dirty="0"/>
              <a:t>Instructor: Dr. </a:t>
            </a:r>
            <a:r>
              <a:rPr lang="en-US" sz="2800" dirty="0" err="1" smtClean="0"/>
              <a:t>GalE</a:t>
            </a:r>
            <a:endParaRPr lang="en-US" sz="2000" dirty="0"/>
          </a:p>
        </p:txBody>
      </p:sp>
      <p:sp>
        <p:nvSpPr>
          <p:cNvPr id="9" name="Rectangle 8"/>
          <p:cNvSpPr/>
          <p:nvPr/>
        </p:nvSpPr>
        <p:spPr>
          <a:xfrm>
            <a:off x="4400370" y="4747969"/>
            <a:ext cx="4721106" cy="1569660"/>
          </a:xfrm>
          <a:prstGeom prst="rect">
            <a:avLst/>
          </a:prstGeom>
        </p:spPr>
        <p:txBody>
          <a:bodyPr wrap="square">
            <a:spAutoFit/>
          </a:bodyPr>
          <a:lstStyle/>
          <a:p>
            <a:r>
              <a:rPr lang="en-US" sz="2400" dirty="0">
                <a:solidFill>
                  <a:schemeClr val="bg1"/>
                </a:solidFill>
                <a:latin typeface="Calibri" panose="020F0502020204030204" pitchFamily="34" charset="0"/>
              </a:rPr>
              <a:t>Presented </a:t>
            </a:r>
            <a:r>
              <a:rPr lang="en-US" sz="2400" dirty="0" smtClean="0">
                <a:solidFill>
                  <a:schemeClr val="bg1"/>
                </a:solidFill>
                <a:latin typeface="Calibri" panose="020F0502020204030204" pitchFamily="34" charset="0"/>
              </a:rPr>
              <a:t>by: 	Amir </a:t>
            </a:r>
            <a:r>
              <a:rPr lang="en-US" sz="2400" dirty="0">
                <a:solidFill>
                  <a:schemeClr val="bg1"/>
                </a:solidFill>
                <a:latin typeface="Calibri" panose="020F0502020204030204" pitchFamily="34" charset="0"/>
              </a:rPr>
              <a:t>Hossein Torabi</a:t>
            </a:r>
          </a:p>
          <a:p>
            <a:r>
              <a:rPr lang="en-US" sz="2400" dirty="0" smtClean="0">
                <a:solidFill>
                  <a:schemeClr val="bg1"/>
                </a:solidFill>
                <a:latin typeface="Calibri" panose="020F0502020204030204" pitchFamily="34" charset="0"/>
              </a:rPr>
              <a:t>				</a:t>
            </a:r>
            <a:r>
              <a:rPr lang="en-US" sz="2400" dirty="0" err="1" smtClean="0">
                <a:solidFill>
                  <a:schemeClr val="bg1"/>
                </a:solidFill>
                <a:latin typeface="Calibri" panose="020F0502020204030204" pitchFamily="34" charset="0"/>
              </a:rPr>
              <a:t>Kody</a:t>
            </a:r>
            <a:r>
              <a:rPr lang="en-US" sz="2400" dirty="0" smtClean="0">
                <a:solidFill>
                  <a:schemeClr val="bg1"/>
                </a:solidFill>
                <a:latin typeface="Calibri" panose="020F0502020204030204" pitchFamily="34" charset="0"/>
              </a:rPr>
              <a:t> Davis</a:t>
            </a:r>
            <a:endParaRPr lang="en-US" sz="2400" dirty="0">
              <a:solidFill>
                <a:schemeClr val="bg1"/>
              </a:solidFill>
              <a:latin typeface="Calibri" panose="020F0502020204030204" pitchFamily="34" charset="0"/>
            </a:endParaRPr>
          </a:p>
          <a:p>
            <a:pPr lvl="4"/>
            <a:r>
              <a:rPr lang="en-US" sz="2400" dirty="0" smtClean="0">
                <a:solidFill>
                  <a:schemeClr val="bg1"/>
                </a:solidFill>
                <a:latin typeface="Calibri" panose="020F0502020204030204" pitchFamily="34" charset="0"/>
              </a:rPr>
              <a:t>Khalil Blaine</a:t>
            </a:r>
            <a:r>
              <a:rPr lang="en-US" sz="2400" dirty="0">
                <a:solidFill>
                  <a:schemeClr val="bg1"/>
                </a:solidFill>
                <a:latin typeface="Calibri" panose="020F0502020204030204" pitchFamily="34" charset="0"/>
              </a:rPr>
              <a:t>		</a:t>
            </a:r>
          </a:p>
          <a:p>
            <a:pPr lvl="1"/>
            <a:r>
              <a:rPr lang="en-US" sz="2400" dirty="0" smtClean="0">
                <a:solidFill>
                  <a:schemeClr val="bg1"/>
                </a:solidFill>
                <a:latin typeface="Calibri" panose="020F0502020204030204" pitchFamily="34" charset="0"/>
              </a:rPr>
              <a:t>			Mac </a:t>
            </a:r>
            <a:r>
              <a:rPr lang="en-US" sz="2400" dirty="0">
                <a:solidFill>
                  <a:schemeClr val="bg1"/>
                </a:solidFill>
                <a:latin typeface="Calibri" panose="020F0502020204030204" pitchFamily="34" charset="0"/>
              </a:rPr>
              <a:t>Jeffers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2724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What is a datasheet?</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Datasheets contain information </a:t>
            </a:r>
            <a:r>
              <a:rPr lang="en-US" sz="2400" kern="0" dirty="0">
                <a:solidFill>
                  <a:schemeClr val="bg1"/>
                </a:solidFill>
                <a:latin typeface="Arial" panose="020B0604020202020204" pitchFamily="34" charset="0"/>
                <a:cs typeface="Arial" panose="020B0604020202020204" pitchFamily="34" charset="0"/>
              </a:rPr>
              <a:t>available from </a:t>
            </a:r>
            <a:r>
              <a:rPr lang="en-US" sz="2400" kern="0" dirty="0" smtClean="0">
                <a:solidFill>
                  <a:schemeClr val="bg1"/>
                </a:solidFill>
                <a:latin typeface="Arial" panose="020B0604020202020204" pitchFamily="34" charset="0"/>
                <a:cs typeface="Arial" panose="020B0604020202020204" pitchFamily="34" charset="0"/>
              </a:rPr>
              <a:t>the IC manufacturer with the purpose </a:t>
            </a:r>
            <a:r>
              <a:rPr lang="en-US" sz="2400" kern="0" dirty="0">
                <a:solidFill>
                  <a:schemeClr val="bg1"/>
                </a:solidFill>
                <a:latin typeface="Arial" panose="020B0604020202020204" pitchFamily="34" charset="0"/>
                <a:cs typeface="Arial" panose="020B0604020202020204" pitchFamily="34" charset="0"/>
              </a:rPr>
              <a:t>of assisting component and system-design engineers </a:t>
            </a:r>
            <a:r>
              <a:rPr lang="en-US" sz="2400" kern="0" dirty="0" smtClean="0">
                <a:solidFill>
                  <a:schemeClr val="bg1"/>
                </a:solidFill>
                <a:latin typeface="Arial" panose="020B0604020202020204" pitchFamily="34" charset="0"/>
                <a:cs typeface="Arial" panose="020B0604020202020204" pitchFamily="34" charset="0"/>
              </a:rPr>
              <a:t>in selecting its products.</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Information </a:t>
            </a:r>
            <a:r>
              <a:rPr lang="en-US" sz="2400" kern="0" dirty="0">
                <a:solidFill>
                  <a:schemeClr val="bg1"/>
                </a:solidFill>
                <a:latin typeface="Arial" panose="020B0604020202020204" pitchFamily="34" charset="0"/>
                <a:cs typeface="Arial" panose="020B0604020202020204" pitchFamily="34" charset="0"/>
              </a:rPr>
              <a:t>includes a brief description of terms, definitions, and </a:t>
            </a:r>
            <a:r>
              <a:rPr lang="en-US" sz="2400" kern="0" dirty="0" smtClean="0">
                <a:solidFill>
                  <a:schemeClr val="bg1"/>
                </a:solidFill>
                <a:latin typeface="Arial" panose="020B0604020202020204" pitchFamily="34" charset="0"/>
                <a:cs typeface="Arial" panose="020B0604020202020204" pitchFamily="34" charset="0"/>
              </a:rPr>
              <a:t>testing procedures </a:t>
            </a:r>
            <a:r>
              <a:rPr lang="en-US" sz="2400" kern="0" dirty="0">
                <a:solidFill>
                  <a:schemeClr val="bg1"/>
                </a:solidFill>
                <a:latin typeface="Arial" panose="020B0604020202020204" pitchFamily="34" charset="0"/>
                <a:cs typeface="Arial" panose="020B0604020202020204" pitchFamily="34" charset="0"/>
              </a:rPr>
              <a:t>currently used for </a:t>
            </a:r>
            <a:r>
              <a:rPr lang="en-US" sz="2400" kern="0" dirty="0" smtClean="0">
                <a:solidFill>
                  <a:schemeClr val="bg1"/>
                </a:solidFill>
                <a:latin typeface="Arial" panose="020B0604020202020204" pitchFamily="34" charset="0"/>
                <a:cs typeface="Arial" panose="020B0604020202020204" pitchFamily="34" charset="0"/>
              </a:rPr>
              <a:t>different types of specifications</a:t>
            </a:r>
            <a:r>
              <a:rPr lang="en-US" sz="2400" kern="0" dirty="0">
                <a:solidFill>
                  <a:schemeClr val="bg1"/>
                </a:solidFill>
                <a:latin typeface="Arial" panose="020B0604020202020204" pitchFamily="34" charset="0"/>
                <a:cs typeface="Arial" panose="020B0604020202020204" pitchFamily="34" charset="0"/>
              </a:rPr>
              <a:t>. </a:t>
            </a:r>
            <a:endParaRPr lang="en-US" sz="2400" kern="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Symbols</a:t>
            </a:r>
            <a:r>
              <a:rPr lang="en-US" sz="2400" kern="0" dirty="0">
                <a:solidFill>
                  <a:schemeClr val="bg1"/>
                </a:solidFill>
                <a:latin typeface="Arial" panose="020B0604020202020204" pitchFamily="34" charset="0"/>
                <a:cs typeface="Arial" panose="020B0604020202020204" pitchFamily="34" charset="0"/>
              </a:rPr>
              <a:t>, terms, </a:t>
            </a:r>
            <a:r>
              <a:rPr lang="en-US" sz="2400" kern="0" dirty="0" smtClean="0">
                <a:solidFill>
                  <a:schemeClr val="bg1"/>
                </a:solidFill>
                <a:latin typeface="Arial" panose="020B0604020202020204" pitchFamily="34" charset="0"/>
                <a:cs typeface="Arial" panose="020B0604020202020204" pitchFamily="34" charset="0"/>
              </a:rPr>
              <a:t>and definitions </a:t>
            </a:r>
            <a:r>
              <a:rPr lang="en-US" sz="2400" kern="0" dirty="0">
                <a:solidFill>
                  <a:schemeClr val="bg1"/>
                </a:solidFill>
                <a:latin typeface="Arial" panose="020B0604020202020204" pitchFamily="34" charset="0"/>
                <a:cs typeface="Arial" panose="020B0604020202020204" pitchFamily="34" charset="0"/>
              </a:rPr>
              <a:t>generally are in accordance with those currently agreed upon by the JEDEC Solid </a:t>
            </a:r>
            <a:r>
              <a:rPr lang="en-US" sz="2400" kern="0" dirty="0" smtClean="0">
                <a:solidFill>
                  <a:schemeClr val="bg1"/>
                </a:solidFill>
                <a:latin typeface="Arial" panose="020B0604020202020204" pitchFamily="34" charset="0"/>
                <a:cs typeface="Arial" panose="020B0604020202020204" pitchFamily="34" charset="0"/>
              </a:rPr>
              <a:t>State Technology </a:t>
            </a:r>
            <a:r>
              <a:rPr lang="en-US" sz="2400" kern="0" dirty="0">
                <a:solidFill>
                  <a:schemeClr val="bg1"/>
                </a:solidFill>
                <a:latin typeface="Arial" panose="020B0604020202020204" pitchFamily="34" charset="0"/>
                <a:cs typeface="Arial" panose="020B0604020202020204" pitchFamily="34" charset="0"/>
              </a:rPr>
              <a:t>Association for use in the USA and by the International </a:t>
            </a:r>
            <a:r>
              <a:rPr lang="en-US" sz="2400" kern="0" dirty="0" err="1" smtClean="0">
                <a:solidFill>
                  <a:schemeClr val="bg1"/>
                </a:solidFill>
                <a:latin typeface="Arial" panose="020B0604020202020204" pitchFamily="34" charset="0"/>
                <a:cs typeface="Arial" panose="020B0604020202020204" pitchFamily="34" charset="0"/>
              </a:rPr>
              <a:t>Electrotechnical</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Commission (IEC) </a:t>
            </a:r>
            <a:r>
              <a:rPr lang="en-US" sz="2400" kern="0" dirty="0" smtClean="0">
                <a:solidFill>
                  <a:schemeClr val="bg1"/>
                </a:solidFill>
                <a:latin typeface="Arial" panose="020B0604020202020204" pitchFamily="34" charset="0"/>
                <a:cs typeface="Arial" panose="020B0604020202020204" pitchFamily="34" charset="0"/>
              </a:rPr>
              <a:t>for international </a:t>
            </a:r>
            <a:r>
              <a:rPr lang="en-US" sz="2400" kern="0" dirty="0">
                <a:solidFill>
                  <a:schemeClr val="bg1"/>
                </a:solidFill>
                <a:latin typeface="Arial" panose="020B0604020202020204" pitchFamily="34" charset="0"/>
                <a:cs typeface="Arial" panose="020B0604020202020204" pitchFamily="34" charset="0"/>
              </a:rPr>
              <a:t>use.</a:t>
            </a:r>
          </a:p>
        </p:txBody>
      </p:sp>
    </p:spTree>
    <p:extLst>
      <p:ext uri="{BB962C8B-B14F-4D97-AF65-F5344CB8AC3E}">
        <p14:creationId xmlns:p14="http://schemas.microsoft.com/office/powerpoint/2010/main" val="72070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82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What are parts of a datasheet?</a:t>
            </a:r>
          </a:p>
          <a:p>
            <a:pPr marL="457200" indent="-457200">
              <a:buFont typeface="+mj-lt"/>
              <a:buAutoNum type="arabicPeriod"/>
            </a:pPr>
            <a:r>
              <a:rPr lang="en-US" sz="2400" kern="0" dirty="0" smtClean="0">
                <a:solidFill>
                  <a:schemeClr val="bg1"/>
                </a:solidFill>
                <a:latin typeface="Arial" panose="020B0604020202020204" pitchFamily="34" charset="0"/>
                <a:cs typeface="Arial" panose="020B0604020202020204" pitchFamily="34" charset="0"/>
              </a:rPr>
              <a:t>Features, Applications, Description, Symbol(s) and Graphic(s) and Marking</a:t>
            </a:r>
            <a:endParaRPr lang="en-US" sz="2400" kern="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n-US" sz="2400" kern="0" dirty="0" smtClean="0">
                <a:solidFill>
                  <a:schemeClr val="bg1"/>
                </a:solidFill>
                <a:latin typeface="Arial" panose="020B0604020202020204" pitchFamily="34" charset="0"/>
                <a:cs typeface="Arial" panose="020B0604020202020204" pitchFamily="34" charset="0"/>
              </a:rPr>
              <a:t>Specifications (usually concise and tabular form)</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Pin Configuration and Functions </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Absolute Maximum Ratings</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ESD Ratings</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Recommended Operating Conditions</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Thermal Information</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Electrical Characteristics</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Timing Requirements</a:t>
            </a:r>
          </a:p>
          <a:p>
            <a:pPr marL="914400" lvl="1" indent="-51435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Switching </a:t>
            </a:r>
            <a:r>
              <a:rPr lang="en-US" sz="2000" kern="0" dirty="0" smtClean="0">
                <a:solidFill>
                  <a:schemeClr val="bg1"/>
                </a:solidFill>
                <a:latin typeface="Arial" panose="020B0604020202020204" pitchFamily="34" charset="0"/>
                <a:cs typeface="Arial" panose="020B0604020202020204" pitchFamily="34" charset="0"/>
              </a:rPr>
              <a:t>Characteristics</a:t>
            </a:r>
          </a:p>
          <a:p>
            <a:pPr marL="914400" lvl="1" indent="-514350">
              <a:buClrTx/>
              <a:buFont typeface="+mj-lt"/>
              <a:buAutoNum type="romanUcPeriod"/>
            </a:pPr>
            <a:r>
              <a:rPr lang="en-US" sz="2000" kern="0" dirty="0" smtClean="0">
                <a:solidFill>
                  <a:schemeClr val="bg1"/>
                </a:solidFill>
                <a:latin typeface="Arial" panose="020B0604020202020204" pitchFamily="34" charset="0"/>
                <a:cs typeface="Arial" panose="020B0604020202020204" pitchFamily="34" charset="0"/>
              </a:rPr>
              <a:t>Typical Characteristics</a:t>
            </a:r>
            <a:endParaRPr lang="en-US" sz="20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396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457200" indent="-457200">
              <a:buFont typeface="+mj-lt"/>
              <a:buAutoNum type="arabicPeriod" startAt="3"/>
            </a:pPr>
            <a:r>
              <a:rPr lang="en-US" sz="2400" kern="0" dirty="0" smtClean="0">
                <a:solidFill>
                  <a:schemeClr val="bg1"/>
                </a:solidFill>
                <a:latin typeface="Arial" panose="020B0604020202020204" pitchFamily="34" charset="0"/>
                <a:cs typeface="Arial" panose="020B0604020202020204" pitchFamily="34" charset="0"/>
              </a:rPr>
              <a:t>Parameter </a:t>
            </a:r>
            <a:r>
              <a:rPr lang="en-US" sz="2400" kern="0" dirty="0">
                <a:solidFill>
                  <a:schemeClr val="bg1"/>
                </a:solidFill>
                <a:latin typeface="Arial" panose="020B0604020202020204" pitchFamily="34" charset="0"/>
                <a:cs typeface="Arial" panose="020B0604020202020204" pitchFamily="34" charset="0"/>
              </a:rPr>
              <a:t>Measurement </a:t>
            </a:r>
            <a:r>
              <a:rPr lang="en-US" sz="2400" kern="0" dirty="0" smtClean="0">
                <a:solidFill>
                  <a:schemeClr val="bg1"/>
                </a:solidFill>
                <a:latin typeface="Arial" panose="020B0604020202020204" pitchFamily="34" charset="0"/>
                <a:cs typeface="Arial" panose="020B0604020202020204" pitchFamily="34" charset="0"/>
              </a:rPr>
              <a:t>Information</a:t>
            </a:r>
          </a:p>
          <a:p>
            <a:pPr marL="457200" indent="-457200">
              <a:buFont typeface="+mj-lt"/>
              <a:buAutoNum type="arabicPeriod" startAt="3"/>
            </a:pPr>
            <a:r>
              <a:rPr lang="en-US" sz="2400" kern="0" dirty="0" smtClean="0">
                <a:solidFill>
                  <a:schemeClr val="bg1"/>
                </a:solidFill>
                <a:latin typeface="Arial" panose="020B0604020202020204" pitchFamily="34" charset="0"/>
                <a:cs typeface="Arial" panose="020B0604020202020204" pitchFamily="34" charset="0"/>
              </a:rPr>
              <a:t>Detailed Description</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Functional Block Diagram</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Feature Description</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Device Functional Modes</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Application, Implementation and Application Information</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Typical Application</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Design Requirements</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Detailed Design Procedure</a:t>
            </a:r>
          </a:p>
          <a:p>
            <a:pPr marL="857250" lvl="1" indent="-457200">
              <a:buClrTx/>
              <a:buFont typeface="+mj-lt"/>
              <a:buAutoNum type="romanUcPeriod"/>
            </a:pPr>
            <a:r>
              <a:rPr lang="en-US" sz="2000" kern="0" dirty="0">
                <a:solidFill>
                  <a:schemeClr val="bg1"/>
                </a:solidFill>
                <a:latin typeface="Arial" panose="020B0604020202020204" pitchFamily="34" charset="0"/>
                <a:cs typeface="Arial" panose="020B0604020202020204" pitchFamily="34" charset="0"/>
              </a:rPr>
              <a:t>Application </a:t>
            </a:r>
            <a:r>
              <a:rPr lang="en-US" sz="2000" kern="0" dirty="0" smtClean="0">
                <a:solidFill>
                  <a:schemeClr val="bg1"/>
                </a:solidFill>
                <a:latin typeface="Arial" panose="020B0604020202020204" pitchFamily="34" charset="0"/>
                <a:cs typeface="Arial" panose="020B0604020202020204" pitchFamily="34" charset="0"/>
              </a:rPr>
              <a:t>Curves</a:t>
            </a:r>
          </a:p>
          <a:p>
            <a:pPr lvl="1" indent="0">
              <a:buClrTx/>
              <a:buNone/>
            </a:pPr>
            <a:endParaRPr lang="en-US" sz="2000" kern="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startAt="5"/>
            </a:pPr>
            <a:r>
              <a:rPr lang="en-US" sz="2400" kern="0" dirty="0" smtClean="0">
                <a:solidFill>
                  <a:schemeClr val="bg1"/>
                </a:solidFill>
                <a:latin typeface="Arial" panose="020B0604020202020204" pitchFamily="34" charset="0"/>
                <a:cs typeface="Arial" panose="020B0604020202020204" pitchFamily="34" charset="0"/>
              </a:rPr>
              <a:t>Power </a:t>
            </a:r>
            <a:r>
              <a:rPr lang="en-US" sz="2400" kern="0" dirty="0">
                <a:solidFill>
                  <a:schemeClr val="bg1"/>
                </a:solidFill>
                <a:latin typeface="Arial" panose="020B0604020202020204" pitchFamily="34" charset="0"/>
                <a:cs typeface="Arial" panose="020B0604020202020204" pitchFamily="34" charset="0"/>
              </a:rPr>
              <a:t>Supply </a:t>
            </a:r>
            <a:r>
              <a:rPr lang="en-US" sz="2400" kern="0" dirty="0" smtClean="0">
                <a:solidFill>
                  <a:schemeClr val="bg1"/>
                </a:solidFill>
                <a:latin typeface="Arial" panose="020B0604020202020204" pitchFamily="34" charset="0"/>
                <a:cs typeface="Arial" panose="020B0604020202020204" pitchFamily="34" charset="0"/>
              </a:rPr>
              <a:t>Recommendations</a:t>
            </a:r>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54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457200" indent="-457200">
              <a:buFont typeface="+mj-lt"/>
              <a:buAutoNum type="arabicPeriod" startAt="6"/>
            </a:pPr>
            <a:r>
              <a:rPr lang="en-US" sz="2400" kern="0" dirty="0" smtClean="0">
                <a:solidFill>
                  <a:schemeClr val="bg1"/>
                </a:solidFill>
                <a:latin typeface="Arial" panose="020B0604020202020204" pitchFamily="34" charset="0"/>
                <a:cs typeface="Arial" panose="020B0604020202020204" pitchFamily="34" charset="0"/>
              </a:rPr>
              <a:t>Layout</a:t>
            </a:r>
          </a:p>
          <a:p>
            <a:pPr marL="914400" lvl="1" indent="-514350">
              <a:buClr>
                <a:schemeClr val="bg1"/>
              </a:buClr>
              <a:buSzPct val="100000"/>
              <a:buFont typeface="+mj-lt"/>
              <a:buAutoNum type="romanUcPeriod"/>
            </a:pPr>
            <a:r>
              <a:rPr lang="en-US" sz="2000" kern="0" dirty="0">
                <a:solidFill>
                  <a:schemeClr val="bg1"/>
                </a:solidFill>
                <a:latin typeface="Arial" panose="020B0604020202020204" pitchFamily="34" charset="0"/>
                <a:cs typeface="Arial" panose="020B0604020202020204" pitchFamily="34" charset="0"/>
              </a:rPr>
              <a:t>Layout Guidelines</a:t>
            </a:r>
          </a:p>
          <a:p>
            <a:pPr marL="914400" lvl="1" indent="-514350">
              <a:buClr>
                <a:schemeClr val="bg1"/>
              </a:buClr>
              <a:buSzPct val="100000"/>
              <a:buFont typeface="+mj-lt"/>
              <a:buAutoNum type="romanUcPeriod"/>
            </a:pPr>
            <a:r>
              <a:rPr lang="en-US" sz="2000" kern="0" dirty="0">
                <a:solidFill>
                  <a:schemeClr val="bg1"/>
                </a:solidFill>
                <a:latin typeface="Arial" panose="020B0604020202020204" pitchFamily="34" charset="0"/>
                <a:cs typeface="Arial" panose="020B0604020202020204" pitchFamily="34" charset="0"/>
              </a:rPr>
              <a:t>Layout </a:t>
            </a:r>
            <a:r>
              <a:rPr lang="en-US" sz="2000" kern="0" dirty="0" smtClean="0">
                <a:solidFill>
                  <a:schemeClr val="bg1"/>
                </a:solidFill>
                <a:latin typeface="Arial" panose="020B0604020202020204" pitchFamily="34" charset="0"/>
                <a:cs typeface="Arial" panose="020B0604020202020204" pitchFamily="34" charset="0"/>
              </a:rPr>
              <a:t>Example</a:t>
            </a:r>
          </a:p>
          <a:p>
            <a:pPr lvl="1" indent="0">
              <a:buClr>
                <a:schemeClr val="bg1"/>
              </a:buClr>
              <a:buSzPct val="100000"/>
              <a:buNone/>
            </a:pPr>
            <a:endParaRPr lang="en-US" sz="2000" kern="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startAt="7"/>
            </a:pPr>
            <a:r>
              <a:rPr lang="en-US" sz="2400" kern="0" dirty="0" smtClean="0">
                <a:solidFill>
                  <a:schemeClr val="bg1"/>
                </a:solidFill>
                <a:latin typeface="Arial" panose="020B0604020202020204" pitchFamily="34" charset="0"/>
                <a:cs typeface="Arial" panose="020B0604020202020204" pitchFamily="34" charset="0"/>
              </a:rPr>
              <a:t>Device </a:t>
            </a:r>
            <a:r>
              <a:rPr lang="en-US" sz="2400" kern="0" dirty="0">
                <a:solidFill>
                  <a:schemeClr val="bg1"/>
                </a:solidFill>
                <a:latin typeface="Arial" panose="020B0604020202020204" pitchFamily="34" charset="0"/>
                <a:cs typeface="Arial" panose="020B0604020202020204" pitchFamily="34" charset="0"/>
              </a:rPr>
              <a:t>and Documentation </a:t>
            </a:r>
            <a:r>
              <a:rPr lang="en-US" sz="2400" kern="0" dirty="0" smtClean="0">
                <a:solidFill>
                  <a:schemeClr val="bg1"/>
                </a:solidFill>
                <a:latin typeface="Arial" panose="020B0604020202020204" pitchFamily="34" charset="0"/>
                <a:cs typeface="Arial" panose="020B0604020202020204" pitchFamily="34" charset="0"/>
              </a:rPr>
              <a:t>Support and Revision History of the Document</a:t>
            </a:r>
          </a:p>
          <a:p>
            <a:pPr marL="457200" indent="-457200">
              <a:buFont typeface="+mj-lt"/>
              <a:buAutoNum type="arabicPeriod" startAt="7"/>
            </a:pPr>
            <a:r>
              <a:rPr lang="en-US" sz="2400" kern="0" dirty="0" smtClean="0">
                <a:solidFill>
                  <a:schemeClr val="bg1"/>
                </a:solidFill>
                <a:latin typeface="Arial" panose="020B0604020202020204" pitchFamily="34" charset="0"/>
                <a:cs typeface="Arial" panose="020B0604020202020204" pitchFamily="34" charset="0"/>
              </a:rPr>
              <a:t>Mechanical and Packaging</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Information</a:t>
            </a:r>
          </a:p>
          <a:p>
            <a:pPr marL="457200" indent="-457200">
              <a:buFont typeface="+mj-lt"/>
              <a:buAutoNum type="arabicPeriod" startAt="7"/>
            </a:pPr>
            <a:r>
              <a:rPr lang="en-US" sz="2400" kern="0" dirty="0" smtClean="0">
                <a:solidFill>
                  <a:schemeClr val="bg1"/>
                </a:solidFill>
                <a:latin typeface="Arial" panose="020B0604020202020204" pitchFamily="34" charset="0"/>
                <a:cs typeface="Arial" panose="020B0604020202020204" pitchFamily="34" charset="0"/>
              </a:rPr>
              <a:t>Ordering Information</a:t>
            </a:r>
          </a:p>
          <a:p>
            <a:pPr marL="457200" indent="-457200">
              <a:buFont typeface="+mj-lt"/>
              <a:buAutoNum type="arabicPeriod" startAt="7"/>
            </a:pPr>
            <a:endParaRPr lang="en-US" sz="2400" kern="0" dirty="0">
              <a:solidFill>
                <a:schemeClr val="bg1"/>
              </a:solidFill>
              <a:latin typeface="Arial" panose="020B0604020202020204" pitchFamily="34" charset="0"/>
              <a:cs typeface="Arial" panose="020B0604020202020204" pitchFamily="34" charset="0"/>
            </a:endParaRPr>
          </a:p>
          <a:p>
            <a:r>
              <a:rPr lang="en-US" sz="2400" kern="0" dirty="0" smtClean="0">
                <a:solidFill>
                  <a:schemeClr val="bg1"/>
                </a:solidFill>
                <a:latin typeface="Arial" panose="020B0604020202020204" pitchFamily="34" charset="0"/>
                <a:cs typeface="Arial" panose="020B0604020202020204" pitchFamily="34" charset="0"/>
              </a:rPr>
              <a:t>By carefully reading the datasheet, we can design or select appropriate Functional and Parametric tests.</a:t>
            </a:r>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00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82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Absolute </a:t>
            </a:r>
            <a:r>
              <a:rPr lang="en-US" sz="2400" kern="0" dirty="0">
                <a:solidFill>
                  <a:schemeClr val="bg1"/>
                </a:solidFill>
                <a:latin typeface="Arial" panose="020B0604020202020204" pitchFamily="34" charset="0"/>
                <a:cs typeface="Arial" panose="020B0604020202020204" pitchFamily="34" charset="0"/>
              </a:rPr>
              <a:t>Maximum </a:t>
            </a:r>
            <a:r>
              <a:rPr lang="en-US" sz="2400" kern="0" dirty="0" smtClean="0">
                <a:solidFill>
                  <a:schemeClr val="bg1"/>
                </a:solidFill>
                <a:latin typeface="Arial" panose="020B0604020202020204" pitchFamily="34" charset="0"/>
                <a:cs typeface="Arial" panose="020B0604020202020204" pitchFamily="34" charset="0"/>
              </a:rPr>
              <a:t>Rating:</a:t>
            </a:r>
            <a:endParaRPr lang="en-US" sz="2400" kern="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specifies the stress levels that, if </a:t>
            </a:r>
            <a:r>
              <a:rPr lang="en-US" sz="2400" kern="0" dirty="0" smtClean="0">
                <a:solidFill>
                  <a:schemeClr val="bg1"/>
                </a:solidFill>
                <a:latin typeface="Arial" panose="020B0604020202020204" pitchFamily="34" charset="0"/>
                <a:cs typeface="Arial" panose="020B0604020202020204" pitchFamily="34" charset="0"/>
              </a:rPr>
              <a:t>exceeded even for a </a:t>
            </a:r>
            <a:r>
              <a:rPr lang="en-US" sz="2400" kern="0" dirty="0">
                <a:solidFill>
                  <a:schemeClr val="bg1"/>
                </a:solidFill>
                <a:latin typeface="Arial" panose="020B0604020202020204" pitchFamily="34" charset="0"/>
                <a:cs typeface="Arial" panose="020B0604020202020204" pitchFamily="34" charset="0"/>
              </a:rPr>
              <a:t>moment, may cause permanent damage to the device.</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When a device is used in excess of any absolute maximum rating, it may not recover, and in many cases, permanent damage will occur.</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Some of ratings may be </a:t>
            </a:r>
            <a:r>
              <a:rPr lang="en-US" sz="2400" kern="0" dirty="0">
                <a:solidFill>
                  <a:schemeClr val="bg1"/>
                </a:solidFill>
                <a:latin typeface="Arial" panose="020B0604020202020204" pitchFamily="34" charset="0"/>
                <a:cs typeface="Arial" panose="020B0604020202020204" pitchFamily="34" charset="0"/>
              </a:rPr>
              <a:t>exceeded under certain </a:t>
            </a:r>
            <a:r>
              <a:rPr lang="en-US" sz="2400" kern="0" dirty="0" smtClean="0">
                <a:solidFill>
                  <a:schemeClr val="bg1"/>
                </a:solidFill>
                <a:latin typeface="Arial" panose="020B0604020202020204" pitchFamily="34" charset="0"/>
                <a:cs typeface="Arial" panose="020B0604020202020204" pitchFamily="34" charset="0"/>
              </a:rPr>
              <a:t>conditions which presented in the datasheet. For example, the </a:t>
            </a:r>
            <a:r>
              <a:rPr lang="en-US" sz="2400" kern="0" dirty="0">
                <a:solidFill>
                  <a:schemeClr val="bg1"/>
                </a:solidFill>
                <a:latin typeface="Arial" panose="020B0604020202020204" pitchFamily="34" charset="0"/>
                <a:cs typeface="Arial" panose="020B0604020202020204" pitchFamily="34" charset="0"/>
              </a:rPr>
              <a:t>input and output voltage </a:t>
            </a:r>
            <a:r>
              <a:rPr lang="en-US" sz="2400" kern="0" dirty="0" smtClean="0">
                <a:solidFill>
                  <a:schemeClr val="bg1"/>
                </a:solidFill>
                <a:latin typeface="Arial" panose="020B0604020202020204" pitchFamily="34" charset="0"/>
                <a:cs typeface="Arial" panose="020B0604020202020204" pitchFamily="34" charset="0"/>
              </a:rPr>
              <a:t>ratings (V</a:t>
            </a:r>
            <a:r>
              <a:rPr lang="en-US" sz="2400" kern="0" baseline="-25000" dirty="0" smtClean="0">
                <a:solidFill>
                  <a:schemeClr val="bg1"/>
                </a:solidFill>
                <a:latin typeface="Arial" panose="020B0604020202020204" pitchFamily="34" charset="0"/>
                <a:cs typeface="Arial" panose="020B0604020202020204" pitchFamily="34" charset="0"/>
              </a:rPr>
              <a:t>I</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and </a:t>
            </a:r>
            <a:r>
              <a:rPr lang="en-US" sz="2400" kern="0" dirty="0" smtClean="0">
                <a:solidFill>
                  <a:schemeClr val="bg1"/>
                </a:solidFill>
                <a:latin typeface="Arial" panose="020B0604020202020204" pitchFamily="34" charset="0"/>
                <a:cs typeface="Arial" panose="020B0604020202020204" pitchFamily="34" charset="0"/>
              </a:rPr>
              <a:t>V</a:t>
            </a:r>
            <a:r>
              <a:rPr lang="en-US" sz="2400" kern="0" baseline="-25000" dirty="0" smtClean="0">
                <a:solidFill>
                  <a:schemeClr val="bg1"/>
                </a:solidFill>
                <a:latin typeface="Arial" panose="020B0604020202020204" pitchFamily="34" charset="0"/>
                <a:cs typeface="Arial" panose="020B0604020202020204" pitchFamily="34" charset="0"/>
              </a:rPr>
              <a:t>O</a:t>
            </a:r>
            <a:r>
              <a:rPr lang="en-US" sz="2400" kern="0" dirty="0" smtClean="0">
                <a:solidFill>
                  <a:schemeClr val="bg1"/>
                </a:solidFill>
                <a:latin typeface="Arial" panose="020B0604020202020204" pitchFamily="34" charset="0"/>
                <a:cs typeface="Arial" panose="020B0604020202020204" pitchFamily="34" charset="0"/>
              </a:rPr>
              <a:t>)  of CMOS logic gates may </a:t>
            </a:r>
            <a:r>
              <a:rPr lang="en-US" sz="2400" kern="0" dirty="0">
                <a:solidFill>
                  <a:schemeClr val="bg1"/>
                </a:solidFill>
                <a:latin typeface="Arial" panose="020B0604020202020204" pitchFamily="34" charset="0"/>
                <a:cs typeface="Arial" panose="020B0604020202020204" pitchFamily="34" charset="0"/>
              </a:rPr>
              <a:t>be exceeded if the input and output maximum </a:t>
            </a:r>
            <a:r>
              <a:rPr lang="en-US" sz="2400" kern="0" dirty="0" smtClean="0">
                <a:solidFill>
                  <a:schemeClr val="bg1"/>
                </a:solidFill>
                <a:latin typeface="Arial" panose="020B0604020202020204" pitchFamily="34" charset="0"/>
                <a:cs typeface="Arial" panose="020B0604020202020204" pitchFamily="34" charset="0"/>
              </a:rPr>
              <a:t>clamp current ratings</a:t>
            </a:r>
            <a:r>
              <a:rPr lang="en-US" sz="2400" kern="0" dirty="0">
                <a:solidFill>
                  <a:schemeClr val="bg1"/>
                </a:solidFill>
                <a:latin typeface="Arial" panose="020B0604020202020204" pitchFamily="34" charset="0"/>
                <a:cs typeface="Arial" panose="020B0604020202020204" pitchFamily="34" charset="0"/>
              </a:rPr>
              <a:t>, I</a:t>
            </a:r>
            <a:r>
              <a:rPr lang="en-US" sz="2400" kern="0" baseline="-25000" dirty="0">
                <a:solidFill>
                  <a:schemeClr val="bg1"/>
                </a:solidFill>
                <a:latin typeface="Arial" panose="020B0604020202020204" pitchFamily="34" charset="0"/>
                <a:cs typeface="Arial" panose="020B0604020202020204" pitchFamily="34" charset="0"/>
              </a:rPr>
              <a:t>IK</a:t>
            </a:r>
            <a:r>
              <a:rPr lang="en-US" sz="2400" kern="0" dirty="0">
                <a:solidFill>
                  <a:schemeClr val="bg1"/>
                </a:solidFill>
                <a:latin typeface="Arial" panose="020B0604020202020204" pitchFamily="34" charset="0"/>
                <a:cs typeface="Arial" panose="020B0604020202020204" pitchFamily="34" charset="0"/>
              </a:rPr>
              <a:t> and I</a:t>
            </a:r>
            <a:r>
              <a:rPr lang="en-US" sz="2400" kern="0" baseline="-25000" dirty="0">
                <a:solidFill>
                  <a:schemeClr val="bg1"/>
                </a:solidFill>
                <a:latin typeface="Arial" panose="020B0604020202020204" pitchFamily="34" charset="0"/>
                <a:cs typeface="Arial" panose="020B0604020202020204" pitchFamily="34" charset="0"/>
              </a:rPr>
              <a:t>OK</a:t>
            </a:r>
            <a:r>
              <a:rPr lang="en-US" sz="2400" kern="0" dirty="0">
                <a:solidFill>
                  <a:schemeClr val="bg1"/>
                </a:solidFill>
                <a:latin typeface="Arial" panose="020B0604020202020204" pitchFamily="34" charset="0"/>
                <a:cs typeface="Arial" panose="020B0604020202020204" pitchFamily="34" charset="0"/>
              </a:rPr>
              <a:t>, are observed.</a:t>
            </a:r>
          </a:p>
          <a:p>
            <a:pPr marL="342900" indent="-342900">
              <a:buFont typeface="Arial" panose="020B0604020202020204" pitchFamily="34" charset="0"/>
              <a:buChar char="•"/>
            </a:pPr>
            <a:endParaRPr lang="en-US" sz="2400" kern="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1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pic>
        <p:nvPicPr>
          <p:cNvPr id="3" name="Picture 2"/>
          <p:cNvPicPr>
            <a:picLocks noChangeAspect="1"/>
          </p:cNvPicPr>
          <p:nvPr/>
        </p:nvPicPr>
        <p:blipFill>
          <a:blip r:embed="rId4"/>
          <a:stretch>
            <a:fillRect/>
          </a:stretch>
        </p:blipFill>
        <p:spPr>
          <a:xfrm>
            <a:off x="0" y="1133856"/>
            <a:ext cx="9144000" cy="5724144"/>
          </a:xfrm>
          <a:prstGeom prst="rect">
            <a:avLst/>
          </a:prstGeom>
        </p:spPr>
      </p:pic>
    </p:spTree>
    <p:extLst>
      <p:ext uri="{BB962C8B-B14F-4D97-AF65-F5344CB8AC3E}">
        <p14:creationId xmlns:p14="http://schemas.microsoft.com/office/powerpoint/2010/main" val="180175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546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Recommended Operating Conditions:</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They sets the conditions for device </a:t>
            </a:r>
            <a:r>
              <a:rPr lang="en-US" sz="2400" kern="0" dirty="0" smtClean="0">
                <a:solidFill>
                  <a:schemeClr val="bg1"/>
                </a:solidFill>
                <a:latin typeface="Arial" panose="020B0604020202020204" pitchFamily="34" charset="0"/>
                <a:cs typeface="Arial" panose="020B0604020202020204" pitchFamily="34" charset="0"/>
              </a:rPr>
              <a:t>operation.</a:t>
            </a:r>
            <a:endParaRPr lang="en-US" sz="2400" kern="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These are the conditions under which the operation of </a:t>
            </a:r>
            <a:r>
              <a:rPr lang="en-US" sz="2400" kern="0" dirty="0" smtClean="0">
                <a:solidFill>
                  <a:schemeClr val="bg1"/>
                </a:solidFill>
                <a:latin typeface="Arial" panose="020B0604020202020204" pitchFamily="34" charset="0"/>
                <a:cs typeface="Arial" panose="020B0604020202020204" pitchFamily="34" charset="0"/>
              </a:rPr>
              <a:t>ICs is </a:t>
            </a:r>
            <a:r>
              <a:rPr lang="en-US" sz="2400" kern="0" dirty="0">
                <a:solidFill>
                  <a:schemeClr val="bg1"/>
                </a:solidFill>
                <a:latin typeface="Arial" panose="020B0604020202020204" pitchFamily="34" charset="0"/>
                <a:cs typeface="Arial" panose="020B0604020202020204" pitchFamily="34" charset="0"/>
              </a:rPr>
              <a:t>guaranteed</a:t>
            </a:r>
            <a:r>
              <a:rPr lang="en-US" sz="2400" kern="0" dirty="0" smtClean="0">
                <a:solidFill>
                  <a:schemeClr val="bg1"/>
                </a:solidFill>
                <a:latin typeface="Arial" panose="020B0604020202020204" pitchFamily="34" charset="0"/>
                <a:cs typeface="Arial" panose="020B0604020202020204" pitchFamily="34" charset="0"/>
              </a:rPr>
              <a:t>. When </a:t>
            </a:r>
            <a:r>
              <a:rPr lang="en-US" sz="2400" kern="0" dirty="0">
                <a:solidFill>
                  <a:schemeClr val="bg1"/>
                </a:solidFill>
                <a:latin typeface="Arial" panose="020B0604020202020204" pitchFamily="34" charset="0"/>
                <a:cs typeface="Arial" panose="020B0604020202020204" pitchFamily="34" charset="0"/>
              </a:rPr>
              <a:t>any of these values is exceeded, operation is not guaranteed, even if the value is still within the absolute maximum </a:t>
            </a:r>
            <a:r>
              <a:rPr lang="en-US" sz="2400" kern="0" dirty="0" smtClean="0">
                <a:solidFill>
                  <a:schemeClr val="bg1"/>
                </a:solidFill>
                <a:latin typeface="Arial" panose="020B0604020202020204" pitchFamily="34" charset="0"/>
                <a:cs typeface="Arial" panose="020B0604020202020204" pitchFamily="34" charset="0"/>
              </a:rPr>
              <a:t>ratings.</a:t>
            </a:r>
            <a:endParaRPr lang="en-US" sz="2400" kern="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Unused input terminals must be connected to either VCC or GND.</a:t>
            </a:r>
          </a:p>
          <a:p>
            <a:pPr marL="342900" indent="-342900">
              <a:buFont typeface="Arial" panose="020B0604020202020204" pitchFamily="34" charset="0"/>
              <a:buChar char="•"/>
            </a:pPr>
            <a:r>
              <a:rPr lang="en-US" sz="2400" b="1" kern="0" dirty="0" smtClean="0">
                <a:solidFill>
                  <a:schemeClr val="bg1"/>
                </a:solidFill>
                <a:latin typeface="Arial" panose="020B0604020202020204" pitchFamily="34" charset="0"/>
                <a:cs typeface="Arial" panose="020B0604020202020204" pitchFamily="34" charset="0"/>
              </a:rPr>
              <a:t>The </a:t>
            </a:r>
            <a:r>
              <a:rPr lang="en-US" sz="2400" b="1" kern="0" dirty="0">
                <a:solidFill>
                  <a:schemeClr val="bg1"/>
                </a:solidFill>
                <a:latin typeface="Arial" panose="020B0604020202020204" pitchFamily="34" charset="0"/>
                <a:cs typeface="Arial" panose="020B0604020202020204" pitchFamily="34" charset="0"/>
              </a:rPr>
              <a:t>limits for items that appear </a:t>
            </a:r>
            <a:r>
              <a:rPr lang="en-US" sz="2400" b="1" kern="0" dirty="0" smtClean="0">
                <a:solidFill>
                  <a:schemeClr val="bg1"/>
                </a:solidFill>
                <a:latin typeface="Arial" panose="020B0604020202020204" pitchFamily="34" charset="0"/>
                <a:cs typeface="Arial" panose="020B0604020202020204" pitchFamily="34" charset="0"/>
              </a:rPr>
              <a:t>in this </a:t>
            </a:r>
            <a:r>
              <a:rPr lang="en-US" sz="2400" b="1" kern="0" dirty="0">
                <a:solidFill>
                  <a:schemeClr val="bg1"/>
                </a:solidFill>
                <a:latin typeface="Arial" panose="020B0604020202020204" pitchFamily="34" charset="0"/>
                <a:cs typeface="Arial" panose="020B0604020202020204" pitchFamily="34" charset="0"/>
              </a:rPr>
              <a:t>section are used as test conditions for the limits that appear in the Electrical Characteristics, </a:t>
            </a:r>
            <a:r>
              <a:rPr lang="en-US" sz="2400" b="1" kern="0" dirty="0" smtClean="0">
                <a:solidFill>
                  <a:schemeClr val="bg1"/>
                </a:solidFill>
                <a:latin typeface="Arial" panose="020B0604020202020204" pitchFamily="34" charset="0"/>
                <a:cs typeface="Arial" panose="020B0604020202020204" pitchFamily="34" charset="0"/>
              </a:rPr>
              <a:t>Timing Requirements</a:t>
            </a:r>
            <a:r>
              <a:rPr lang="en-US" sz="2400" b="1" kern="0" dirty="0">
                <a:solidFill>
                  <a:schemeClr val="bg1"/>
                </a:solidFill>
                <a:latin typeface="Arial" panose="020B0604020202020204" pitchFamily="34" charset="0"/>
                <a:cs typeface="Arial" panose="020B0604020202020204" pitchFamily="34" charset="0"/>
              </a:rPr>
              <a:t>, Switching Characteristics, and Operating Conditions </a:t>
            </a:r>
            <a:r>
              <a:rPr lang="en-US" sz="2400" b="1" kern="0" dirty="0" smtClean="0">
                <a:solidFill>
                  <a:schemeClr val="bg1"/>
                </a:solidFill>
                <a:latin typeface="Arial" panose="020B0604020202020204" pitchFamily="34" charset="0"/>
                <a:cs typeface="Arial" panose="020B0604020202020204" pitchFamily="34" charset="0"/>
              </a:rPr>
              <a:t>sections of the datasheet.</a:t>
            </a:r>
            <a:endParaRPr lang="en-US" sz="2400" b="1"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413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pic>
        <p:nvPicPr>
          <p:cNvPr id="3" name="Picture 2"/>
          <p:cNvPicPr>
            <a:picLocks noChangeAspect="1"/>
          </p:cNvPicPr>
          <p:nvPr/>
        </p:nvPicPr>
        <p:blipFill>
          <a:blip r:embed="rId4"/>
          <a:stretch>
            <a:fillRect/>
          </a:stretch>
        </p:blipFill>
        <p:spPr>
          <a:xfrm>
            <a:off x="0" y="1133855"/>
            <a:ext cx="9144000" cy="5734649"/>
          </a:xfrm>
          <a:prstGeom prst="rect">
            <a:avLst/>
          </a:prstGeom>
        </p:spPr>
      </p:pic>
    </p:spTree>
    <p:extLst>
      <p:ext uri="{BB962C8B-B14F-4D97-AF65-F5344CB8AC3E}">
        <p14:creationId xmlns:p14="http://schemas.microsoft.com/office/powerpoint/2010/main" val="422219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5"/>
            <a:ext cx="8513789" cy="53424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b="1" kern="0" dirty="0">
                <a:solidFill>
                  <a:schemeClr val="bg1"/>
                </a:solidFill>
                <a:latin typeface="Arial" panose="020B0604020202020204" pitchFamily="34" charset="0"/>
                <a:cs typeface="Arial" panose="020B0604020202020204" pitchFamily="34" charset="0"/>
              </a:rPr>
              <a:t>Electrical Characteristics (or DC </a:t>
            </a:r>
            <a:r>
              <a:rPr lang="en-US" sz="2400" b="1" kern="0" dirty="0" smtClean="0">
                <a:solidFill>
                  <a:schemeClr val="bg1"/>
                </a:solidFill>
                <a:latin typeface="Arial" panose="020B0604020202020204" pitchFamily="34" charset="0"/>
                <a:cs typeface="Arial" panose="020B0604020202020204" pitchFamily="34" charset="0"/>
              </a:rPr>
              <a:t>Characteristics) </a:t>
            </a:r>
          </a:p>
          <a:p>
            <a:r>
              <a:rPr lang="en-US" sz="2400" kern="0" dirty="0" smtClean="0">
                <a:solidFill>
                  <a:schemeClr val="bg1"/>
                </a:solidFill>
                <a:latin typeface="Arial" panose="020B0604020202020204" pitchFamily="34" charset="0"/>
                <a:cs typeface="Arial" panose="020B0604020202020204" pitchFamily="34" charset="0"/>
              </a:rPr>
              <a:t>It provide </a:t>
            </a:r>
            <a:r>
              <a:rPr lang="en-US" sz="2400" kern="0" dirty="0">
                <a:solidFill>
                  <a:schemeClr val="bg1"/>
                </a:solidFill>
                <a:latin typeface="Arial" panose="020B0604020202020204" pitchFamily="34" charset="0"/>
                <a:cs typeface="Arial" panose="020B0604020202020204" pitchFamily="34" charset="0"/>
              </a:rPr>
              <a:t>the specified electrical characteristic limits of the device when </a:t>
            </a:r>
            <a:r>
              <a:rPr lang="en-US" sz="2400" kern="0" dirty="0" smtClean="0">
                <a:solidFill>
                  <a:schemeClr val="bg1"/>
                </a:solidFill>
                <a:latin typeface="Arial" panose="020B0604020202020204" pitchFamily="34" charset="0"/>
                <a:cs typeface="Arial" panose="020B0604020202020204" pitchFamily="34" charset="0"/>
              </a:rPr>
              <a:t>tested under </a:t>
            </a:r>
            <a:r>
              <a:rPr lang="en-US" sz="2400" kern="0" dirty="0">
                <a:solidFill>
                  <a:schemeClr val="bg1"/>
                </a:solidFill>
                <a:latin typeface="Arial" panose="020B0604020202020204" pitchFamily="34" charset="0"/>
                <a:cs typeface="Arial" panose="020B0604020202020204" pitchFamily="34" charset="0"/>
              </a:rPr>
              <a:t>the conditions in the Recommended Operating </a:t>
            </a:r>
            <a:r>
              <a:rPr lang="en-US" sz="2400" kern="0" dirty="0" smtClean="0">
                <a:solidFill>
                  <a:schemeClr val="bg1"/>
                </a:solidFill>
                <a:latin typeface="Arial" panose="020B0604020202020204" pitchFamily="34" charset="0"/>
                <a:cs typeface="Arial" panose="020B0604020202020204" pitchFamily="34" charset="0"/>
              </a:rPr>
              <a:t>Conditions, </a:t>
            </a:r>
            <a:r>
              <a:rPr lang="en-US" sz="2400" kern="0" dirty="0">
                <a:solidFill>
                  <a:schemeClr val="bg1"/>
                </a:solidFill>
                <a:latin typeface="Arial" panose="020B0604020202020204" pitchFamily="34" charset="0"/>
                <a:cs typeface="Arial" panose="020B0604020202020204" pitchFamily="34" charset="0"/>
              </a:rPr>
              <a:t>as given specifically for </a:t>
            </a:r>
            <a:r>
              <a:rPr lang="en-US" sz="2400" kern="0" dirty="0" smtClean="0">
                <a:solidFill>
                  <a:schemeClr val="bg1"/>
                </a:solidFill>
                <a:latin typeface="Arial" panose="020B0604020202020204" pitchFamily="34" charset="0"/>
                <a:cs typeface="Arial" panose="020B0604020202020204" pitchFamily="34" charset="0"/>
              </a:rPr>
              <a:t>each parameter.</a:t>
            </a:r>
          </a:p>
          <a:p>
            <a:r>
              <a:rPr lang="en-US" sz="2400" kern="0" dirty="0" smtClean="0">
                <a:solidFill>
                  <a:schemeClr val="bg1"/>
                </a:solidFill>
                <a:latin typeface="Arial" panose="020B0604020202020204" pitchFamily="34" charset="0"/>
                <a:cs typeface="Arial" panose="020B0604020202020204" pitchFamily="34" charset="0"/>
              </a:rPr>
              <a:t>Typical parameters of Electrical Characteristics are:</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Input voltages: V</a:t>
            </a:r>
            <a:r>
              <a:rPr lang="en-US" sz="2400" kern="0" baseline="-25000" dirty="0" smtClean="0">
                <a:solidFill>
                  <a:schemeClr val="bg1"/>
                </a:solidFill>
                <a:latin typeface="Arial" panose="020B0604020202020204" pitchFamily="34" charset="0"/>
                <a:cs typeface="Arial" panose="020B0604020202020204" pitchFamily="34" charset="0"/>
              </a:rPr>
              <a:t>IH</a:t>
            </a:r>
            <a:r>
              <a:rPr lang="en-US" sz="2400" kern="0" dirty="0" smtClean="0">
                <a:solidFill>
                  <a:schemeClr val="bg1"/>
                </a:solidFill>
                <a:latin typeface="Arial" panose="020B0604020202020204" pitchFamily="34" charset="0"/>
                <a:cs typeface="Arial" panose="020B0604020202020204" pitchFamily="34" charset="0"/>
              </a:rPr>
              <a:t>, V</a:t>
            </a:r>
            <a:r>
              <a:rPr lang="en-US" sz="2400" kern="0" baseline="-25000" dirty="0" smtClean="0">
                <a:solidFill>
                  <a:schemeClr val="bg1"/>
                </a:solidFill>
                <a:latin typeface="Arial" panose="020B0604020202020204" pitchFamily="34" charset="0"/>
                <a:cs typeface="Arial" panose="020B0604020202020204" pitchFamily="34" charset="0"/>
              </a:rPr>
              <a:t>IL</a:t>
            </a:r>
            <a:r>
              <a:rPr lang="en-US" sz="2400" kern="0" dirty="0" smtClean="0">
                <a:solidFill>
                  <a:schemeClr val="bg1"/>
                </a:solidFill>
                <a:latin typeface="Arial" panose="020B0604020202020204" pitchFamily="34" charset="0"/>
                <a:cs typeface="Arial" panose="020B0604020202020204" pitchFamily="34" charset="0"/>
              </a:rPr>
              <a:t>, V</a:t>
            </a:r>
            <a:r>
              <a:rPr lang="en-US" sz="2400" kern="0" baseline="-25000" dirty="0" smtClean="0">
                <a:solidFill>
                  <a:schemeClr val="bg1"/>
                </a:solidFill>
                <a:latin typeface="Arial" panose="020B0604020202020204" pitchFamily="34" charset="0"/>
                <a:cs typeface="Arial" panose="020B0604020202020204" pitchFamily="34" charset="0"/>
              </a:rPr>
              <a:t>P</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V</a:t>
            </a:r>
            <a:r>
              <a:rPr lang="en-US" sz="2400" kern="0" baseline="-25000" dirty="0" smtClean="0">
                <a:solidFill>
                  <a:schemeClr val="bg1"/>
                </a:solidFill>
                <a:latin typeface="Arial" panose="020B0604020202020204" pitchFamily="34" charset="0"/>
                <a:cs typeface="Arial" panose="020B0604020202020204" pitchFamily="34" charset="0"/>
              </a:rPr>
              <a:t>N</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Output Voltages: </a:t>
            </a:r>
            <a:r>
              <a:rPr lang="en-US" sz="2400" kern="0" dirty="0">
                <a:solidFill>
                  <a:schemeClr val="bg1"/>
                </a:solidFill>
                <a:latin typeface="Arial" panose="020B0604020202020204" pitchFamily="34" charset="0"/>
                <a:cs typeface="Arial" panose="020B0604020202020204" pitchFamily="34" charset="0"/>
              </a:rPr>
              <a:t>V</a:t>
            </a:r>
            <a:r>
              <a:rPr lang="en-US" sz="2400" kern="0" baseline="-25000" dirty="0">
                <a:solidFill>
                  <a:schemeClr val="bg1"/>
                </a:solidFill>
                <a:latin typeface="Arial" panose="020B0604020202020204" pitchFamily="34" charset="0"/>
                <a:cs typeface="Arial" panose="020B0604020202020204" pitchFamily="34" charset="0"/>
              </a:rPr>
              <a:t>OH</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V</a:t>
            </a:r>
            <a:r>
              <a:rPr lang="en-US" sz="2400" kern="0" baseline="-25000" dirty="0" smtClean="0">
                <a:solidFill>
                  <a:schemeClr val="bg1"/>
                </a:solidFill>
                <a:latin typeface="Arial" panose="020B0604020202020204" pitchFamily="34" charset="0"/>
                <a:cs typeface="Arial" panose="020B0604020202020204" pitchFamily="34" charset="0"/>
              </a:rPr>
              <a:t>OL</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Leakage currents: I</a:t>
            </a:r>
            <a:r>
              <a:rPr lang="en-US" sz="2400" kern="0" baseline="-25000" dirty="0" smtClean="0">
                <a:solidFill>
                  <a:schemeClr val="bg1"/>
                </a:solidFill>
                <a:latin typeface="Arial" panose="020B0604020202020204" pitchFamily="34" charset="0"/>
                <a:cs typeface="Arial" panose="020B0604020202020204" pitchFamily="34" charset="0"/>
              </a:rPr>
              <a:t>OFF</a:t>
            </a:r>
            <a:r>
              <a:rPr lang="en-US" sz="2400" kern="0" dirty="0" smtClean="0">
                <a:solidFill>
                  <a:schemeClr val="bg1"/>
                </a:solidFill>
                <a:latin typeface="Arial" panose="020B0604020202020204" pitchFamily="34" charset="0"/>
                <a:cs typeface="Arial" panose="020B0604020202020204" pitchFamily="34" charset="0"/>
              </a:rPr>
              <a:t>,</a:t>
            </a:r>
            <a:r>
              <a:rPr lang="en-US" sz="2400" kern="0" dirty="0">
                <a:solidFill>
                  <a:schemeClr val="bg1"/>
                </a:solidFill>
                <a:latin typeface="Arial" panose="020B0604020202020204" pitchFamily="34" charset="0"/>
                <a:cs typeface="Arial" panose="020B0604020202020204" pitchFamily="34" charset="0"/>
              </a:rPr>
              <a:t> I</a:t>
            </a:r>
            <a:r>
              <a:rPr lang="en-US" sz="2400" kern="0" baseline="-25000" dirty="0">
                <a:solidFill>
                  <a:schemeClr val="bg1"/>
                </a:solidFill>
                <a:latin typeface="Arial" panose="020B0604020202020204" pitchFamily="34" charset="0"/>
                <a:cs typeface="Arial" panose="020B0604020202020204" pitchFamily="34" charset="0"/>
              </a:rPr>
              <a:t>OZ</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I</a:t>
            </a:r>
            <a:r>
              <a:rPr lang="en-US" sz="2400" kern="0" baseline="-25000" dirty="0" smtClean="0">
                <a:solidFill>
                  <a:schemeClr val="bg1"/>
                </a:solidFill>
                <a:latin typeface="Arial" panose="020B0604020202020204" pitchFamily="34" charset="0"/>
                <a:cs typeface="Arial" panose="020B0604020202020204" pitchFamily="34" charset="0"/>
              </a:rPr>
              <a:t>IN</a:t>
            </a:r>
            <a:r>
              <a:rPr lang="en-US" sz="2400" kern="0" dirty="0" smtClean="0">
                <a:solidFill>
                  <a:schemeClr val="bg1"/>
                </a:solidFill>
                <a:latin typeface="Arial" panose="020B0604020202020204" pitchFamily="34" charset="0"/>
                <a:cs typeface="Arial" panose="020B0604020202020204" pitchFamily="34" charset="0"/>
              </a:rPr>
              <a:t>, I</a:t>
            </a:r>
            <a:r>
              <a:rPr lang="en-US" sz="2400" kern="0" baseline="-25000" dirty="0" smtClean="0">
                <a:solidFill>
                  <a:schemeClr val="bg1"/>
                </a:solidFill>
                <a:latin typeface="Arial" panose="020B0604020202020204" pitchFamily="34" charset="0"/>
                <a:cs typeface="Arial" panose="020B0604020202020204" pitchFamily="34" charset="0"/>
              </a:rPr>
              <a:t>OPD</a:t>
            </a:r>
            <a:r>
              <a:rPr lang="en-US" sz="2400" kern="0" dirty="0" smtClean="0">
                <a:solidFill>
                  <a:schemeClr val="bg1"/>
                </a:solidFill>
                <a:latin typeface="Arial" panose="020B0604020202020204" pitchFamily="34" charset="0"/>
                <a:cs typeface="Arial" panose="020B0604020202020204" pitchFamily="34" charset="0"/>
              </a:rPr>
              <a:t>, I</a:t>
            </a:r>
            <a:r>
              <a:rPr lang="en-US" sz="2400" kern="0" baseline="-25000" dirty="0" smtClean="0">
                <a:solidFill>
                  <a:schemeClr val="bg1"/>
                </a:solidFill>
                <a:latin typeface="Arial" panose="020B0604020202020204" pitchFamily="34" charset="0"/>
                <a:cs typeface="Arial" panose="020B0604020202020204" pitchFamily="34" charset="0"/>
              </a:rPr>
              <a:t>I/O</a:t>
            </a:r>
            <a:r>
              <a:rPr lang="en-US" sz="2400" kern="0" dirty="0" smtClean="0">
                <a:solidFill>
                  <a:schemeClr val="bg1"/>
                </a:solidFill>
                <a:latin typeface="Arial" panose="020B0604020202020204" pitchFamily="34" charset="0"/>
                <a:cs typeface="Arial" panose="020B0604020202020204" pitchFamily="34" charset="0"/>
              </a:rPr>
              <a:t>, I</a:t>
            </a:r>
            <a:r>
              <a:rPr lang="en-US" sz="2400" kern="0" baseline="-25000" dirty="0" smtClean="0">
                <a:solidFill>
                  <a:schemeClr val="bg1"/>
                </a:solidFill>
                <a:latin typeface="Arial" panose="020B0604020202020204" pitchFamily="34" charset="0"/>
                <a:cs typeface="Arial" panose="020B0604020202020204" pitchFamily="34" charset="0"/>
              </a:rPr>
              <a:t>CC</a:t>
            </a:r>
            <a:r>
              <a:rPr lang="en-US" sz="2400" kern="0" dirty="0">
                <a:solidFill>
                  <a:schemeClr val="bg1"/>
                </a:solidFill>
                <a:latin typeface="Arial" panose="020B0604020202020204" pitchFamily="34" charset="0"/>
                <a:cs typeface="Arial" panose="020B0604020202020204" pitchFamily="34" charset="0"/>
              </a:rPr>
              <a:t>, </a:t>
            </a:r>
            <a:r>
              <a:rPr lang="el-GR" sz="2400" kern="0" dirty="0">
                <a:solidFill>
                  <a:schemeClr val="bg1"/>
                </a:solidFill>
                <a:latin typeface="Arial" panose="020B0604020202020204" pitchFamily="34" charset="0"/>
                <a:cs typeface="Arial" panose="020B0604020202020204" pitchFamily="34" charset="0"/>
              </a:rPr>
              <a:t>Δ</a:t>
            </a:r>
            <a:r>
              <a:rPr lang="en-US" sz="2400" kern="0" dirty="0" smtClean="0">
                <a:solidFill>
                  <a:schemeClr val="bg1"/>
                </a:solidFill>
                <a:latin typeface="Arial" panose="020B0604020202020204" pitchFamily="34" charset="0"/>
                <a:cs typeface="Arial" panose="020B0604020202020204" pitchFamily="34" charset="0"/>
              </a:rPr>
              <a:t>I</a:t>
            </a:r>
            <a:r>
              <a:rPr lang="en-US" sz="2400" kern="0" baseline="-25000" dirty="0" smtClean="0">
                <a:solidFill>
                  <a:schemeClr val="bg1"/>
                </a:solidFill>
                <a:latin typeface="Arial" panose="020B0604020202020204" pitchFamily="34" charset="0"/>
                <a:cs typeface="Arial" panose="020B0604020202020204" pitchFamily="34" charset="0"/>
              </a:rPr>
              <a:t>CC</a:t>
            </a:r>
          </a:p>
          <a:p>
            <a:pPr marL="342900" indent="-342900">
              <a:buFont typeface="Arial" panose="020B0604020202020204" pitchFamily="34" charset="0"/>
              <a:buChar char="•"/>
            </a:pPr>
            <a:endParaRPr lang="en-US" sz="2400" kern="0" baseline="-25000" dirty="0" smtClean="0">
              <a:solidFill>
                <a:schemeClr val="bg1"/>
              </a:solidFill>
              <a:latin typeface="Arial" panose="020B0604020202020204" pitchFamily="34" charset="0"/>
              <a:cs typeface="Arial" panose="020B0604020202020204" pitchFamily="34" charset="0"/>
            </a:endParaRPr>
          </a:p>
          <a:p>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 Some of these parameter will be covered in the testing project.</a:t>
            </a:r>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8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b="1" kern="0" dirty="0">
                <a:solidFill>
                  <a:schemeClr val="bg1"/>
                </a:solidFill>
                <a:latin typeface="Arial" panose="020B0604020202020204" pitchFamily="34" charset="0"/>
                <a:cs typeface="Arial" panose="020B0604020202020204" pitchFamily="34" charset="0"/>
              </a:rPr>
              <a:t>Switching </a:t>
            </a:r>
            <a:r>
              <a:rPr lang="en-US" sz="2400" b="1" kern="0" dirty="0" smtClean="0">
                <a:solidFill>
                  <a:schemeClr val="bg1"/>
                </a:solidFill>
                <a:latin typeface="Arial" panose="020B0604020202020204" pitchFamily="34" charset="0"/>
                <a:cs typeface="Arial" panose="020B0604020202020204" pitchFamily="34" charset="0"/>
              </a:rPr>
              <a:t>Characteristics (or AC Characteristics):</a:t>
            </a:r>
            <a:endParaRPr lang="en-US" sz="2400" b="1" kern="0" dirty="0">
              <a:solidFill>
                <a:schemeClr val="bg1"/>
              </a:solidFill>
              <a:latin typeface="Arial" panose="020B0604020202020204" pitchFamily="34" charset="0"/>
              <a:cs typeface="Arial" panose="020B0604020202020204" pitchFamily="34" charset="0"/>
            </a:endParaRPr>
          </a:p>
          <a:p>
            <a:r>
              <a:rPr lang="en-US" sz="2400" kern="0" dirty="0" smtClean="0">
                <a:solidFill>
                  <a:schemeClr val="bg1"/>
                </a:solidFill>
                <a:latin typeface="Arial" panose="020B0604020202020204" pitchFamily="34" charset="0"/>
                <a:cs typeface="Arial" panose="020B0604020202020204" pitchFamily="34" charset="0"/>
              </a:rPr>
              <a:t>This </a:t>
            </a:r>
            <a:r>
              <a:rPr lang="en-US" sz="2400" kern="0" dirty="0">
                <a:solidFill>
                  <a:schemeClr val="bg1"/>
                </a:solidFill>
                <a:latin typeface="Arial" panose="020B0604020202020204" pitchFamily="34" charset="0"/>
                <a:cs typeface="Arial" panose="020B0604020202020204" pitchFamily="34" charset="0"/>
              </a:rPr>
              <a:t>section addresses how fast the outputs will respond to signal changes at the </a:t>
            </a:r>
            <a:r>
              <a:rPr lang="en-US" sz="2400" kern="0" dirty="0" smtClean="0">
                <a:solidFill>
                  <a:schemeClr val="bg1"/>
                </a:solidFill>
                <a:latin typeface="Arial" panose="020B0604020202020204" pitchFamily="34" charset="0"/>
                <a:cs typeface="Arial" panose="020B0604020202020204" pitchFamily="34" charset="0"/>
              </a:rPr>
              <a:t>inputs under </a:t>
            </a:r>
            <a:r>
              <a:rPr lang="en-US" sz="2400" kern="0" dirty="0">
                <a:solidFill>
                  <a:schemeClr val="bg1"/>
                </a:solidFill>
                <a:latin typeface="Arial" panose="020B0604020202020204" pitchFamily="34" charset="0"/>
                <a:cs typeface="Arial" panose="020B0604020202020204" pitchFamily="34" charset="0"/>
              </a:rPr>
              <a:t>specified conditions of supply voltage, temperature, </a:t>
            </a:r>
            <a:r>
              <a:rPr lang="en-US" sz="2400" kern="0" dirty="0" smtClean="0">
                <a:solidFill>
                  <a:schemeClr val="bg1"/>
                </a:solidFill>
                <a:latin typeface="Arial" panose="020B0604020202020204" pitchFamily="34" charset="0"/>
                <a:cs typeface="Arial" panose="020B0604020202020204" pitchFamily="34" charset="0"/>
              </a:rPr>
              <a:t>and load.</a:t>
            </a:r>
          </a:p>
          <a:p>
            <a:r>
              <a:rPr lang="en-US" sz="2400" kern="0" dirty="0">
                <a:solidFill>
                  <a:schemeClr val="bg1"/>
                </a:solidFill>
                <a:latin typeface="Arial" panose="020B0604020202020204" pitchFamily="34" charset="0"/>
                <a:cs typeface="Arial" panose="020B0604020202020204" pitchFamily="34" charset="0"/>
              </a:rPr>
              <a:t>Typical parameters of Switching</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Characteristics are</a:t>
            </a:r>
            <a:r>
              <a:rPr lang="en-US" sz="2400" kern="0" dirty="0" smtClean="0">
                <a:solidFill>
                  <a:schemeClr val="bg1"/>
                </a:solidFill>
                <a:latin typeface="Arial" panose="020B0604020202020204" pitchFamily="34" charset="0"/>
                <a:cs typeface="Arial" panose="020B0604020202020204" pitchFamily="34" charset="0"/>
              </a:rPr>
              <a:t>:</a:t>
            </a:r>
          </a:p>
          <a:p>
            <a:r>
              <a:rPr lang="en-US" sz="2400" kern="0" dirty="0" err="1">
                <a:solidFill>
                  <a:schemeClr val="bg1"/>
                </a:solidFill>
                <a:latin typeface="Arial" panose="020B0604020202020204" pitchFamily="34" charset="0"/>
                <a:cs typeface="Arial" panose="020B0604020202020204" pitchFamily="34" charset="0"/>
              </a:rPr>
              <a:t>f</a:t>
            </a:r>
            <a:r>
              <a:rPr lang="en-US" sz="2400" kern="0" baseline="-25000" dirty="0" err="1">
                <a:solidFill>
                  <a:schemeClr val="bg1"/>
                </a:solidFill>
                <a:latin typeface="Arial" panose="020B0604020202020204" pitchFamily="34" charset="0"/>
                <a:cs typeface="Arial" panose="020B0604020202020204" pitchFamily="34" charset="0"/>
              </a:rPr>
              <a:t>max</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PLH</a:t>
            </a:r>
            <a:r>
              <a:rPr lang="en-US" sz="2400" kern="0" dirty="0">
                <a:solidFill>
                  <a:schemeClr val="bg1"/>
                </a:solidFill>
                <a:latin typeface="Arial" panose="020B0604020202020204" pitchFamily="34" charset="0"/>
                <a:cs typeface="Arial" panose="020B0604020202020204" pitchFamily="34" charset="0"/>
              </a:rPr>
              <a:t>, </a:t>
            </a:r>
            <a:r>
              <a:rPr lang="en-US" sz="2400" kern="0" dirty="0" err="1" smtClean="0">
                <a:solidFill>
                  <a:schemeClr val="bg1"/>
                </a:solidFill>
                <a:latin typeface="Arial" panose="020B0604020202020204" pitchFamily="34" charset="0"/>
                <a:cs typeface="Arial" panose="020B0604020202020204" pitchFamily="34" charset="0"/>
              </a:rPr>
              <a:t>t</a:t>
            </a:r>
            <a:r>
              <a:rPr lang="en-US" sz="2400" kern="0" baseline="-25000" dirty="0" err="1" smtClean="0">
                <a:solidFill>
                  <a:schemeClr val="bg1"/>
                </a:solidFill>
                <a:latin typeface="Arial" panose="020B0604020202020204" pitchFamily="34" charset="0"/>
                <a:cs typeface="Arial" panose="020B0604020202020204" pitchFamily="34" charset="0"/>
              </a:rPr>
              <a:t>PHL</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PZL</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PLZ</a:t>
            </a:r>
            <a:r>
              <a:rPr lang="en-US" sz="2400" kern="0" dirty="0">
                <a:solidFill>
                  <a:schemeClr val="bg1"/>
                </a:solidFill>
                <a:latin typeface="Arial" panose="020B0604020202020204" pitchFamily="34" charset="0"/>
                <a:cs typeface="Arial" panose="020B0604020202020204" pitchFamily="34" charset="0"/>
              </a:rPr>
              <a:t>, </a:t>
            </a:r>
            <a:r>
              <a:rPr lang="en-US" sz="2400" kern="0" dirty="0" err="1" smtClean="0">
                <a:solidFill>
                  <a:schemeClr val="bg1"/>
                </a:solidFill>
                <a:latin typeface="Arial" panose="020B0604020202020204" pitchFamily="34" charset="0"/>
                <a:cs typeface="Arial" panose="020B0604020202020204" pitchFamily="34" charset="0"/>
              </a:rPr>
              <a:t>t</a:t>
            </a:r>
            <a:r>
              <a:rPr lang="en-US" sz="2400" kern="0" baseline="-25000" dirty="0" err="1" smtClean="0">
                <a:solidFill>
                  <a:schemeClr val="bg1"/>
                </a:solidFill>
                <a:latin typeface="Arial" panose="020B0604020202020204" pitchFamily="34" charset="0"/>
                <a:cs typeface="Arial" panose="020B0604020202020204" pitchFamily="34" charset="0"/>
              </a:rPr>
              <a:t>PHZ</a:t>
            </a:r>
            <a:endParaRPr lang="en-US" sz="2400" kern="0" baseline="-25000" dirty="0" smtClean="0">
              <a:solidFill>
                <a:schemeClr val="bg1"/>
              </a:solidFill>
              <a:latin typeface="Arial" panose="020B0604020202020204" pitchFamily="34" charset="0"/>
              <a:cs typeface="Arial" panose="020B0604020202020204" pitchFamily="34" charset="0"/>
            </a:endParaRPr>
          </a:p>
          <a:p>
            <a:endParaRPr lang="en-US" sz="2400" kern="0" baseline="-25000" dirty="0">
              <a:solidFill>
                <a:schemeClr val="bg1"/>
              </a:solidFill>
              <a:latin typeface="Arial" panose="020B0604020202020204" pitchFamily="34" charset="0"/>
              <a:cs typeface="Arial" panose="020B0604020202020204" pitchFamily="34" charset="0"/>
            </a:endParaRPr>
          </a:p>
          <a:p>
            <a:r>
              <a:rPr lang="en-US" sz="2400" kern="0" dirty="0">
                <a:solidFill>
                  <a:schemeClr val="bg1"/>
                </a:solidFill>
                <a:latin typeface="Arial" panose="020B0604020202020204" pitchFamily="34" charset="0"/>
                <a:cs typeface="Arial" panose="020B0604020202020204" pitchFamily="34" charset="0"/>
                <a:sym typeface="Wingdings" panose="05000000000000000000" pitchFamily="2" charset="2"/>
              </a:rPr>
              <a:t> </a:t>
            </a:r>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None </a:t>
            </a:r>
            <a:r>
              <a:rPr lang="en-US" sz="2400" kern="0" dirty="0">
                <a:solidFill>
                  <a:schemeClr val="bg1"/>
                </a:solidFill>
                <a:latin typeface="Arial" panose="020B0604020202020204" pitchFamily="34" charset="0"/>
                <a:cs typeface="Arial" panose="020B0604020202020204" pitchFamily="34" charset="0"/>
                <a:sym typeface="Wingdings" panose="05000000000000000000" pitchFamily="2" charset="2"/>
              </a:rPr>
              <a:t>of these parameter will be covered in the testing </a:t>
            </a:r>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project.</a:t>
            </a:r>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643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Outline</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53312"/>
            <a:ext cx="8777558"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342900" indent="-342900">
              <a:buFont typeface="Arial" panose="020B0604020202020204" pitchFamily="34" charset="0"/>
              <a:buChar char="•"/>
            </a:pPr>
            <a:r>
              <a:rPr lang="en-US" sz="2300" dirty="0">
                <a:solidFill>
                  <a:schemeClr val="bg1"/>
                </a:solidFill>
                <a:latin typeface="Arial"/>
                <a:ea typeface="+mn-lt"/>
                <a:cs typeface="+mn-lt"/>
              </a:rPr>
              <a:t>What is a test and why do we so testing?</a:t>
            </a:r>
          </a:p>
          <a:p>
            <a:pPr marL="342900" indent="-342900">
              <a:buFont typeface="Arial" panose="020B0604020202020204" pitchFamily="34" charset="0"/>
              <a:buChar char="•"/>
            </a:pPr>
            <a:r>
              <a:rPr lang="en-US" sz="2300" dirty="0">
                <a:solidFill>
                  <a:schemeClr val="bg1"/>
                </a:solidFill>
                <a:latin typeface="Arial"/>
                <a:ea typeface="+mn-lt"/>
                <a:cs typeface="+mn-lt"/>
              </a:rPr>
              <a:t>What is a test plan? </a:t>
            </a:r>
          </a:p>
          <a:p>
            <a:pPr marL="342900" indent="-342900">
              <a:buFont typeface="Arial" panose="020B0604020202020204" pitchFamily="34" charset="0"/>
              <a:buChar char="•"/>
            </a:pPr>
            <a:r>
              <a:rPr lang="en-US" sz="2300" dirty="0" smtClean="0">
                <a:solidFill>
                  <a:schemeClr val="bg1"/>
                </a:solidFill>
                <a:latin typeface="Arial"/>
                <a:ea typeface="+mn-lt"/>
                <a:cs typeface="+mn-lt"/>
              </a:rPr>
              <a:t>What </a:t>
            </a:r>
            <a:r>
              <a:rPr lang="en-US" sz="2300" dirty="0">
                <a:solidFill>
                  <a:schemeClr val="bg1"/>
                </a:solidFill>
                <a:latin typeface="Arial"/>
                <a:ea typeface="+mn-lt"/>
                <a:cs typeface="+mn-lt"/>
              </a:rPr>
              <a:t>are different types of tests</a:t>
            </a:r>
            <a:r>
              <a:rPr lang="en-US" sz="2300" dirty="0" smtClean="0">
                <a:solidFill>
                  <a:schemeClr val="bg1"/>
                </a:solidFill>
                <a:latin typeface="Arial"/>
                <a:ea typeface="+mn-lt"/>
                <a:cs typeface="+mn-lt"/>
              </a:rPr>
              <a:t>?</a:t>
            </a:r>
          </a:p>
          <a:p>
            <a:pPr marL="342900" indent="-342900">
              <a:buFont typeface="Arial" panose="020B0604020202020204" pitchFamily="34" charset="0"/>
              <a:buChar char="•"/>
            </a:pPr>
            <a:r>
              <a:rPr lang="en-US" sz="2300" dirty="0" smtClean="0">
                <a:solidFill>
                  <a:schemeClr val="bg1"/>
                </a:solidFill>
                <a:latin typeface="Arial"/>
                <a:ea typeface="+mn-lt"/>
                <a:cs typeface="+mn-lt"/>
              </a:rPr>
              <a:t>What </a:t>
            </a:r>
            <a:r>
              <a:rPr lang="en-US" sz="2300" dirty="0">
                <a:solidFill>
                  <a:schemeClr val="bg1"/>
                </a:solidFill>
                <a:latin typeface="Arial"/>
                <a:ea typeface="+mn-lt"/>
                <a:cs typeface="+mn-lt"/>
              </a:rPr>
              <a:t>is a </a:t>
            </a:r>
            <a:r>
              <a:rPr lang="en-US" sz="2300" dirty="0" smtClean="0">
                <a:solidFill>
                  <a:schemeClr val="bg1"/>
                </a:solidFill>
                <a:latin typeface="Arial"/>
                <a:ea typeface="+mn-lt"/>
                <a:cs typeface="+mn-lt"/>
              </a:rPr>
              <a:t>datasheet and what are its parts?</a:t>
            </a:r>
            <a:endParaRPr lang="en-US" sz="2300" dirty="0">
              <a:solidFill>
                <a:schemeClr val="bg1"/>
              </a:solidFill>
              <a:latin typeface="Arial"/>
              <a:ea typeface="+mn-lt"/>
              <a:cs typeface="+mn-lt"/>
            </a:endParaRPr>
          </a:p>
          <a:p>
            <a:pPr marL="342900" indent="-342900">
              <a:buFont typeface="Arial" panose="020B0604020202020204" pitchFamily="34" charset="0"/>
              <a:buChar char="•"/>
            </a:pPr>
            <a:r>
              <a:rPr lang="en-US" sz="2300" dirty="0" smtClean="0">
                <a:solidFill>
                  <a:schemeClr val="bg1"/>
                </a:solidFill>
                <a:latin typeface="Arial"/>
                <a:ea typeface="+mn-lt"/>
                <a:cs typeface="+mn-lt"/>
              </a:rPr>
              <a:t>Determine the test plan</a:t>
            </a:r>
          </a:p>
          <a:p>
            <a:pPr marL="342900" indent="-342900">
              <a:buFont typeface="Arial" panose="020B0604020202020204" pitchFamily="34" charset="0"/>
              <a:buChar char="•"/>
            </a:pPr>
            <a:r>
              <a:rPr lang="en-US" sz="2300" dirty="0" smtClean="0">
                <a:solidFill>
                  <a:schemeClr val="bg1"/>
                </a:solidFill>
                <a:latin typeface="Arial"/>
                <a:ea typeface="+mn-lt"/>
                <a:cs typeface="+mn-lt"/>
              </a:rPr>
              <a:t>Continuity test</a:t>
            </a:r>
          </a:p>
          <a:p>
            <a:pPr marL="342900" indent="-342900">
              <a:buFont typeface="Arial" panose="020B0604020202020204" pitchFamily="34" charset="0"/>
              <a:buChar char="•"/>
            </a:pPr>
            <a:r>
              <a:rPr lang="en-US" sz="2300" dirty="0" smtClean="0">
                <a:solidFill>
                  <a:schemeClr val="bg1"/>
                </a:solidFill>
                <a:latin typeface="Arial"/>
                <a:ea typeface="+mn-lt"/>
                <a:cs typeface="+mn-lt"/>
              </a:rPr>
              <a:t>Functional test</a:t>
            </a:r>
          </a:p>
          <a:p>
            <a:pPr marL="342900" indent="-342900">
              <a:buFont typeface="Arial" panose="020B0604020202020204" pitchFamily="34" charset="0"/>
              <a:buChar char="•"/>
            </a:pPr>
            <a:r>
              <a:rPr lang="en-US" sz="2300" dirty="0" smtClean="0">
                <a:solidFill>
                  <a:schemeClr val="bg1"/>
                </a:solidFill>
                <a:latin typeface="Arial"/>
                <a:ea typeface="+mn-lt"/>
                <a:cs typeface="+mn-lt"/>
              </a:rPr>
              <a:t>Measuring V</a:t>
            </a:r>
            <a:r>
              <a:rPr lang="en-US" sz="2300" baseline="-25000" dirty="0" smtClean="0">
                <a:solidFill>
                  <a:schemeClr val="bg1"/>
                </a:solidFill>
                <a:latin typeface="Arial"/>
                <a:ea typeface="+mn-lt"/>
                <a:cs typeface="+mn-lt"/>
              </a:rPr>
              <a:t>IL</a:t>
            </a:r>
            <a:r>
              <a:rPr lang="en-US" sz="2300" dirty="0" smtClean="0">
                <a:solidFill>
                  <a:schemeClr val="bg1"/>
                </a:solidFill>
                <a:latin typeface="Arial"/>
                <a:ea typeface="+mn-lt"/>
                <a:cs typeface="+mn-lt"/>
              </a:rPr>
              <a:t> and V</a:t>
            </a:r>
            <a:r>
              <a:rPr lang="en-US" sz="2300" baseline="-25000" dirty="0" smtClean="0">
                <a:solidFill>
                  <a:schemeClr val="bg1"/>
                </a:solidFill>
                <a:latin typeface="Arial"/>
                <a:ea typeface="+mn-lt"/>
                <a:cs typeface="+mn-lt"/>
              </a:rPr>
              <a:t>IH</a:t>
            </a:r>
          </a:p>
          <a:p>
            <a:pPr marL="342900" indent="-342900">
              <a:buFont typeface="Arial" panose="020B0604020202020204" pitchFamily="34" charset="0"/>
              <a:buChar char="•"/>
            </a:pPr>
            <a:r>
              <a:rPr lang="en-US" sz="2300" dirty="0">
                <a:solidFill>
                  <a:schemeClr val="bg1"/>
                </a:solidFill>
                <a:latin typeface="Arial"/>
                <a:ea typeface="+mn-lt"/>
                <a:cs typeface="+mn-lt"/>
              </a:rPr>
              <a:t>Measuring </a:t>
            </a:r>
            <a:r>
              <a:rPr lang="en-US" sz="2300" dirty="0" smtClean="0">
                <a:solidFill>
                  <a:schemeClr val="bg1"/>
                </a:solidFill>
                <a:latin typeface="Arial"/>
                <a:ea typeface="+mn-lt"/>
                <a:cs typeface="+mn-lt"/>
              </a:rPr>
              <a:t>V</a:t>
            </a:r>
            <a:r>
              <a:rPr lang="en-US" sz="2300" baseline="-25000" dirty="0" smtClean="0">
                <a:solidFill>
                  <a:schemeClr val="bg1"/>
                </a:solidFill>
                <a:latin typeface="Arial"/>
                <a:ea typeface="+mn-lt"/>
                <a:cs typeface="+mn-lt"/>
              </a:rPr>
              <a:t>OL</a:t>
            </a:r>
            <a:r>
              <a:rPr lang="en-US" sz="2300" dirty="0" smtClean="0">
                <a:solidFill>
                  <a:schemeClr val="bg1"/>
                </a:solidFill>
                <a:latin typeface="Arial"/>
                <a:ea typeface="+mn-lt"/>
                <a:cs typeface="+mn-lt"/>
              </a:rPr>
              <a:t> </a:t>
            </a:r>
            <a:r>
              <a:rPr lang="en-US" sz="2300" dirty="0">
                <a:solidFill>
                  <a:schemeClr val="bg1"/>
                </a:solidFill>
                <a:latin typeface="Arial"/>
                <a:ea typeface="+mn-lt"/>
                <a:cs typeface="+mn-lt"/>
              </a:rPr>
              <a:t>and </a:t>
            </a:r>
            <a:r>
              <a:rPr lang="en-US" sz="2300" dirty="0" smtClean="0">
                <a:solidFill>
                  <a:schemeClr val="bg1"/>
                </a:solidFill>
                <a:latin typeface="Arial"/>
                <a:ea typeface="+mn-lt"/>
                <a:cs typeface="+mn-lt"/>
              </a:rPr>
              <a:t>V</a:t>
            </a:r>
            <a:r>
              <a:rPr lang="en-US" sz="2300" baseline="-25000" dirty="0" smtClean="0">
                <a:solidFill>
                  <a:schemeClr val="bg1"/>
                </a:solidFill>
                <a:latin typeface="Arial"/>
                <a:ea typeface="+mn-lt"/>
                <a:cs typeface="+mn-lt"/>
              </a:rPr>
              <a:t>OH</a:t>
            </a:r>
          </a:p>
          <a:p>
            <a:pPr marL="342900" indent="-342900">
              <a:buFont typeface="Arial" panose="020B0604020202020204" pitchFamily="34" charset="0"/>
              <a:buChar char="•"/>
            </a:pPr>
            <a:r>
              <a:rPr lang="en-US" sz="2300" dirty="0" err="1" smtClean="0">
                <a:solidFill>
                  <a:schemeClr val="bg1"/>
                </a:solidFill>
                <a:latin typeface="Arial"/>
                <a:ea typeface="+mn-lt"/>
                <a:cs typeface="+mn-lt"/>
              </a:rPr>
              <a:t>Refererences</a:t>
            </a:r>
            <a:endParaRPr lang="en-US" sz="2300" dirty="0">
              <a:solidFill>
                <a:schemeClr val="bg1"/>
              </a:solidFill>
              <a:latin typeface="Arial"/>
              <a:ea typeface="+mn-lt"/>
              <a:cs typeface="+mn-lt"/>
            </a:endParaRPr>
          </a:p>
          <a:p>
            <a:pPr marL="342900" indent="-342900">
              <a:buFont typeface="Arial" panose="020B0604020202020204" pitchFamily="34" charset="0"/>
              <a:buChar char="•"/>
            </a:pPr>
            <a:endParaRPr lang="en-US" sz="2300" baseline="-25000" dirty="0" smtClean="0">
              <a:solidFill>
                <a:schemeClr val="bg1"/>
              </a:solidFill>
              <a:latin typeface="Arial"/>
              <a:ea typeface="+mn-lt"/>
              <a:cs typeface="+mn-lt"/>
            </a:endParaRPr>
          </a:p>
          <a:p>
            <a:pPr marL="342900" indent="-342900">
              <a:buFont typeface="Arial" panose="020B0604020202020204" pitchFamily="34" charset="0"/>
              <a:buChar char="•"/>
            </a:pPr>
            <a:endParaRPr lang="en-US" sz="2300" dirty="0" smtClean="0">
              <a:solidFill>
                <a:schemeClr val="bg1"/>
              </a:solidFill>
              <a:latin typeface="Arial"/>
              <a:ea typeface="+mn-lt"/>
              <a:cs typeface="+mn-lt"/>
            </a:endParaRPr>
          </a:p>
        </p:txBody>
      </p:sp>
    </p:spTree>
    <p:extLst>
      <p:ext uri="{BB962C8B-B14F-4D97-AF65-F5344CB8AC3E}">
        <p14:creationId xmlns:p14="http://schemas.microsoft.com/office/powerpoint/2010/main" val="1199934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6"/>
            <a:ext cx="8425865"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b="1" kern="0" dirty="0">
                <a:solidFill>
                  <a:schemeClr val="bg1"/>
                </a:solidFill>
                <a:latin typeface="Arial" panose="020B0604020202020204" pitchFamily="34" charset="0"/>
                <a:cs typeface="Arial" panose="020B0604020202020204" pitchFamily="34" charset="0"/>
              </a:rPr>
              <a:t>Timing Requirements:</a:t>
            </a:r>
          </a:p>
          <a:p>
            <a:r>
              <a:rPr lang="en-US" sz="2400" kern="0" dirty="0">
                <a:solidFill>
                  <a:schemeClr val="bg1"/>
                </a:solidFill>
                <a:latin typeface="Arial" panose="020B0604020202020204" pitchFamily="34" charset="0"/>
                <a:cs typeface="Arial" panose="020B0604020202020204" pitchFamily="34" charset="0"/>
              </a:rPr>
              <a:t>This section addresses the timing relationships between transitions of one or </a:t>
            </a:r>
            <a:r>
              <a:rPr lang="en-US" sz="2400" kern="0" dirty="0" smtClean="0">
                <a:solidFill>
                  <a:schemeClr val="bg1"/>
                </a:solidFill>
                <a:latin typeface="Arial" panose="020B0604020202020204" pitchFamily="34" charset="0"/>
                <a:cs typeface="Arial" panose="020B0604020202020204" pitchFamily="34" charset="0"/>
              </a:rPr>
              <a:t>more input </a:t>
            </a:r>
            <a:r>
              <a:rPr lang="en-US" sz="2400" kern="0" dirty="0">
                <a:solidFill>
                  <a:schemeClr val="bg1"/>
                </a:solidFill>
                <a:latin typeface="Arial" panose="020B0604020202020204" pitchFamily="34" charset="0"/>
                <a:cs typeface="Arial" panose="020B0604020202020204" pitchFamily="34" charset="0"/>
              </a:rPr>
              <a:t>signals that are necessary to ensure device functionality and applies only to sequential-logic </a:t>
            </a:r>
            <a:r>
              <a:rPr lang="en-US" sz="2400" kern="0" dirty="0" smtClean="0">
                <a:solidFill>
                  <a:schemeClr val="bg1"/>
                </a:solidFill>
                <a:latin typeface="Arial" panose="020B0604020202020204" pitchFamily="34" charset="0"/>
                <a:cs typeface="Arial" panose="020B0604020202020204" pitchFamily="34" charset="0"/>
              </a:rPr>
              <a:t>devices.</a:t>
            </a:r>
          </a:p>
          <a:p>
            <a:r>
              <a:rPr lang="en-US" sz="2400" kern="0" dirty="0" smtClean="0">
                <a:solidFill>
                  <a:schemeClr val="bg1"/>
                </a:solidFill>
                <a:latin typeface="Arial" panose="020B0604020202020204" pitchFamily="34" charset="0"/>
                <a:cs typeface="Arial" panose="020B0604020202020204" pitchFamily="34" charset="0"/>
              </a:rPr>
              <a:t>Typical </a:t>
            </a:r>
            <a:r>
              <a:rPr lang="en-US" sz="2400" kern="0" dirty="0">
                <a:solidFill>
                  <a:schemeClr val="bg1"/>
                </a:solidFill>
                <a:latin typeface="Arial" panose="020B0604020202020204" pitchFamily="34" charset="0"/>
                <a:cs typeface="Arial" panose="020B0604020202020204" pitchFamily="34" charset="0"/>
              </a:rPr>
              <a:t>parameters of Switching Characteristics are:</a:t>
            </a:r>
          </a:p>
          <a:p>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w</a:t>
            </a:r>
            <a:r>
              <a:rPr lang="en-US" sz="2400" kern="0" baseline="-25000" dirty="0">
                <a:solidFill>
                  <a:schemeClr val="bg1"/>
                </a:solidFill>
                <a:latin typeface="Arial" panose="020B0604020202020204" pitchFamily="34" charset="0"/>
                <a:cs typeface="Arial" panose="020B0604020202020204" pitchFamily="34" charset="0"/>
              </a:rPr>
              <a:t>(H)</a:t>
            </a:r>
            <a:r>
              <a:rPr lang="en-US" sz="2400" kern="0" dirty="0">
                <a:solidFill>
                  <a:schemeClr val="bg1"/>
                </a:solidFill>
                <a:latin typeface="Arial" panose="020B0604020202020204" pitchFamily="34" charset="0"/>
                <a:cs typeface="Arial" panose="020B0604020202020204" pitchFamily="34" charset="0"/>
              </a:rPr>
              <a:t>, </a:t>
            </a:r>
            <a:r>
              <a:rPr lang="en-US" sz="2400" kern="0" dirty="0" err="1" smtClean="0">
                <a:solidFill>
                  <a:schemeClr val="bg1"/>
                </a:solidFill>
                <a:latin typeface="Arial" panose="020B0604020202020204" pitchFamily="34" charset="0"/>
                <a:cs typeface="Arial" panose="020B0604020202020204" pitchFamily="34" charset="0"/>
              </a:rPr>
              <a:t>t</a:t>
            </a:r>
            <a:r>
              <a:rPr lang="en-US" sz="2400" kern="0" baseline="-25000" dirty="0" err="1" smtClean="0">
                <a:solidFill>
                  <a:schemeClr val="bg1"/>
                </a:solidFill>
                <a:latin typeface="Arial" panose="020B0604020202020204" pitchFamily="34" charset="0"/>
                <a:cs typeface="Arial" panose="020B0604020202020204" pitchFamily="34" charset="0"/>
              </a:rPr>
              <a:t>w</a:t>
            </a:r>
            <a:r>
              <a:rPr lang="en-US" sz="2400" kern="0" baseline="-25000" dirty="0" smtClean="0">
                <a:solidFill>
                  <a:schemeClr val="bg1"/>
                </a:solidFill>
                <a:latin typeface="Arial" panose="020B0604020202020204" pitchFamily="34" charset="0"/>
                <a:cs typeface="Arial" panose="020B0604020202020204" pitchFamily="34" charset="0"/>
              </a:rPr>
              <a:t>(L)</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s</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h</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rem</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rr</a:t>
            </a:r>
            <a:r>
              <a:rPr lang="en-US" sz="2400" kern="0" dirty="0">
                <a:solidFill>
                  <a:schemeClr val="bg1"/>
                </a:solidFill>
                <a:latin typeface="Arial" panose="020B0604020202020204" pitchFamily="34" charset="0"/>
                <a:cs typeface="Arial" panose="020B0604020202020204" pitchFamily="34" charset="0"/>
              </a:rPr>
              <a:t>,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TLH</a:t>
            </a:r>
            <a:r>
              <a:rPr lang="en-US" sz="2400" kern="0" dirty="0">
                <a:solidFill>
                  <a:schemeClr val="bg1"/>
                </a:solidFill>
                <a:latin typeface="Arial" panose="020B0604020202020204" pitchFamily="34" charset="0"/>
                <a:cs typeface="Arial" panose="020B0604020202020204" pitchFamily="34" charset="0"/>
              </a:rPr>
              <a:t> , </a:t>
            </a:r>
            <a:r>
              <a:rPr lang="en-US" sz="2400" kern="0" dirty="0" err="1">
                <a:solidFill>
                  <a:schemeClr val="bg1"/>
                </a:solidFill>
                <a:latin typeface="Arial" panose="020B0604020202020204" pitchFamily="34" charset="0"/>
                <a:cs typeface="Arial" panose="020B0604020202020204" pitchFamily="34" charset="0"/>
              </a:rPr>
              <a:t>t</a:t>
            </a:r>
            <a:r>
              <a:rPr lang="en-US" sz="2400" kern="0" baseline="-25000" dirty="0" err="1">
                <a:solidFill>
                  <a:schemeClr val="bg1"/>
                </a:solidFill>
                <a:latin typeface="Arial" panose="020B0604020202020204" pitchFamily="34" charset="0"/>
                <a:cs typeface="Arial" panose="020B0604020202020204" pitchFamily="34" charset="0"/>
              </a:rPr>
              <a:t>THL</a:t>
            </a:r>
            <a:endParaRPr lang="en-US" sz="2400" kern="0" baseline="-25000" dirty="0">
              <a:solidFill>
                <a:schemeClr val="bg1"/>
              </a:solidFill>
              <a:latin typeface="Arial" panose="020B0604020202020204" pitchFamily="34" charset="0"/>
              <a:cs typeface="Arial" panose="020B0604020202020204" pitchFamily="34" charset="0"/>
            </a:endParaRPr>
          </a:p>
          <a:p>
            <a:r>
              <a:rPr lang="en-US" sz="2400" kern="0" dirty="0">
                <a:solidFill>
                  <a:schemeClr val="bg1"/>
                </a:solidFill>
                <a:latin typeface="Arial" panose="020B0604020202020204" pitchFamily="34" charset="0"/>
                <a:cs typeface="Arial" panose="020B0604020202020204" pitchFamily="34" charset="0"/>
                <a:sym typeface="Wingdings" panose="05000000000000000000" pitchFamily="2" charset="2"/>
              </a:rPr>
              <a:t> None of these parameter will be covered in the testing project (they are related to sequential-logic ICs</a:t>
            </a:r>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43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Datasheet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Other useful sections of a datasheet:</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Information about parameter measurements:</a:t>
            </a:r>
            <a:r>
              <a:rPr lang="en-US" dirty="0"/>
              <a:t> </a:t>
            </a:r>
            <a:r>
              <a:rPr lang="en-US" sz="2400" kern="0" dirty="0">
                <a:solidFill>
                  <a:schemeClr val="bg1"/>
                </a:solidFill>
                <a:latin typeface="Arial" panose="020B0604020202020204" pitchFamily="34" charset="0"/>
                <a:cs typeface="Arial" panose="020B0604020202020204" pitchFamily="34" charset="0"/>
              </a:rPr>
              <a:t>illustrates the test loads </a:t>
            </a:r>
            <a:r>
              <a:rPr lang="en-US" sz="2400" kern="0" dirty="0" smtClean="0">
                <a:solidFill>
                  <a:schemeClr val="bg1"/>
                </a:solidFill>
                <a:latin typeface="Arial" panose="020B0604020202020204" pitchFamily="34" charset="0"/>
                <a:cs typeface="Arial" panose="020B0604020202020204" pitchFamily="34" charset="0"/>
              </a:rPr>
              <a:t>and waveforms </a:t>
            </a:r>
            <a:r>
              <a:rPr lang="en-US" sz="2400" kern="0" dirty="0">
                <a:solidFill>
                  <a:schemeClr val="bg1"/>
                </a:solidFill>
                <a:latin typeface="Arial" panose="020B0604020202020204" pitchFamily="34" charset="0"/>
                <a:cs typeface="Arial" panose="020B0604020202020204" pitchFamily="34" charset="0"/>
              </a:rPr>
              <a:t>that are used when testing the </a:t>
            </a:r>
            <a:r>
              <a:rPr lang="en-US" sz="2400" kern="0" dirty="0" smtClean="0">
                <a:solidFill>
                  <a:schemeClr val="bg1"/>
                </a:solidFill>
                <a:latin typeface="Arial" panose="020B0604020202020204" pitchFamily="34" charset="0"/>
                <a:cs typeface="Arial" panose="020B0604020202020204" pitchFamily="34" charset="0"/>
              </a:rPr>
              <a:t>device.</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Packaging information: is used by PCB designers to select the appropriate footprint of ICs and consider other requirements of locating the IC on the board (for example: space needed for heatsinks)  </a:t>
            </a:r>
          </a:p>
          <a:p>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101397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Prepare Test 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5"/>
            <a:ext cx="8229600" cy="52126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To prepare and document test plan we need to:</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Specify the DUT and obtain its datasheet</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Specify the measurement equipment and </a:t>
            </a:r>
            <a:r>
              <a:rPr lang="en-US" sz="2400" kern="0" dirty="0">
                <a:solidFill>
                  <a:schemeClr val="bg1"/>
                </a:solidFill>
                <a:latin typeface="Arial" panose="020B0604020202020204" pitchFamily="34" charset="0"/>
                <a:ea typeface="+mn-lt"/>
                <a:cs typeface="Arial" panose="020B0604020202020204" pitchFamily="34" charset="0"/>
              </a:rPr>
              <a:t>obtain its </a:t>
            </a:r>
            <a:r>
              <a:rPr lang="en-US" sz="2400" kern="0" dirty="0" smtClean="0">
                <a:solidFill>
                  <a:schemeClr val="bg1"/>
                </a:solidFill>
                <a:latin typeface="Arial" panose="020B0604020202020204" pitchFamily="34" charset="0"/>
                <a:ea typeface="+mn-lt"/>
                <a:cs typeface="Arial" panose="020B0604020202020204" pitchFamily="34" charset="0"/>
              </a:rPr>
              <a:t>datasheet</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Select those characteristics of the DUT that can be tested by </a:t>
            </a:r>
            <a:r>
              <a:rPr lang="en-US" sz="2400" kern="0" dirty="0">
                <a:solidFill>
                  <a:schemeClr val="bg1"/>
                </a:solidFill>
                <a:latin typeface="Arial" panose="020B0604020202020204" pitchFamily="34" charset="0"/>
                <a:ea typeface="+mn-lt"/>
                <a:cs typeface="Arial" panose="020B0604020202020204" pitchFamily="34" charset="0"/>
              </a:rPr>
              <a:t>the measurement </a:t>
            </a:r>
            <a:r>
              <a:rPr lang="en-US" sz="2400" kern="0" dirty="0" smtClean="0">
                <a:solidFill>
                  <a:schemeClr val="bg1"/>
                </a:solidFill>
                <a:latin typeface="Arial" panose="020B0604020202020204" pitchFamily="34" charset="0"/>
                <a:ea typeface="+mn-lt"/>
                <a:cs typeface="Arial" panose="020B0604020202020204" pitchFamily="34" charset="0"/>
              </a:rPr>
              <a:t>equipment considering its limitations </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Specify the required circuit for testing the parameters</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Validate the </a:t>
            </a:r>
            <a:r>
              <a:rPr lang="en-US" sz="2400" kern="0" dirty="0">
                <a:solidFill>
                  <a:schemeClr val="bg1"/>
                </a:solidFill>
                <a:latin typeface="Arial" panose="020B0604020202020204" pitchFamily="34" charset="0"/>
                <a:ea typeface="+mn-lt"/>
                <a:cs typeface="Arial" panose="020B0604020202020204" pitchFamily="34" charset="0"/>
              </a:rPr>
              <a:t>measurement equipment </a:t>
            </a:r>
            <a:r>
              <a:rPr lang="en-US" sz="2400" kern="0" dirty="0" smtClean="0">
                <a:solidFill>
                  <a:schemeClr val="bg1"/>
                </a:solidFill>
                <a:latin typeface="Arial" panose="020B0604020202020204" pitchFamily="34" charset="0"/>
                <a:ea typeface="+mn-lt"/>
                <a:cs typeface="Arial" panose="020B0604020202020204" pitchFamily="34" charset="0"/>
              </a:rPr>
              <a:t>and determine its systematic error to find the (first-order) calibration equation </a:t>
            </a:r>
          </a:p>
          <a:p>
            <a:pPr marL="457200" indent="-457200">
              <a:buFont typeface="+mj-lt"/>
              <a:buAutoNum type="arabicPeriod"/>
            </a:pPr>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3519683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Prepare Test </a:t>
            </a:r>
            <a:r>
              <a:rPr lang="en-US" sz="4000" b="1" kern="0" dirty="0" smtClean="0">
                <a:solidFill>
                  <a:schemeClr val="tx2">
                    <a:lumMod val="75000"/>
                  </a:schemeClr>
                </a:solidFill>
              </a:rPr>
              <a:t>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457200" indent="-457200">
              <a:buFont typeface="+mj-lt"/>
              <a:buAutoNum type="arabicPeriod" startAt="6"/>
            </a:pPr>
            <a:r>
              <a:rPr lang="en-US" sz="2400" kern="0" dirty="0" smtClean="0">
                <a:solidFill>
                  <a:schemeClr val="bg1"/>
                </a:solidFill>
                <a:latin typeface="Arial" panose="020B0604020202020204" pitchFamily="34" charset="0"/>
                <a:ea typeface="+mn-lt"/>
                <a:cs typeface="Arial" panose="020B0604020202020204" pitchFamily="34" charset="0"/>
              </a:rPr>
              <a:t>Be sure that the DUT and the measurement </a:t>
            </a:r>
            <a:r>
              <a:rPr lang="en-US" sz="2400" kern="0" dirty="0">
                <a:solidFill>
                  <a:schemeClr val="bg1"/>
                </a:solidFill>
                <a:latin typeface="Arial" panose="020B0604020202020204" pitchFamily="34" charset="0"/>
                <a:ea typeface="+mn-lt"/>
                <a:cs typeface="Arial" panose="020B0604020202020204" pitchFamily="34" charset="0"/>
              </a:rPr>
              <a:t>equipment </a:t>
            </a:r>
            <a:r>
              <a:rPr lang="en-US" sz="2400" kern="0" dirty="0" smtClean="0">
                <a:solidFill>
                  <a:schemeClr val="bg1"/>
                </a:solidFill>
                <a:latin typeface="Arial" panose="020B0604020202020204" pitchFamily="34" charset="0"/>
                <a:ea typeface="+mn-lt"/>
                <a:cs typeface="Arial" panose="020B0604020202020204" pitchFamily="34" charset="0"/>
              </a:rPr>
              <a:t>work well (Continuity and Functionality tests)</a:t>
            </a:r>
          </a:p>
          <a:p>
            <a:pPr marL="457200" indent="-457200">
              <a:buFont typeface="+mj-lt"/>
              <a:buAutoNum type="arabicPeriod" startAt="6"/>
            </a:pPr>
            <a:r>
              <a:rPr lang="en-US" sz="2400" kern="0" dirty="0" smtClean="0">
                <a:solidFill>
                  <a:schemeClr val="bg1"/>
                </a:solidFill>
                <a:latin typeface="Arial" panose="020B0604020202020204" pitchFamily="34" charset="0"/>
                <a:ea typeface="+mn-lt"/>
                <a:cs typeface="Arial" panose="020B0604020202020204" pitchFamily="34" charset="0"/>
              </a:rPr>
              <a:t>Do the tests on the DUT multiple times (repeatability) </a:t>
            </a:r>
          </a:p>
          <a:p>
            <a:pPr marL="457200" indent="-457200">
              <a:buFont typeface="+mj-lt"/>
              <a:buAutoNum type="arabicPeriod" startAt="6"/>
            </a:pPr>
            <a:r>
              <a:rPr lang="en-US" sz="2400" kern="0" dirty="0" smtClean="0">
                <a:solidFill>
                  <a:schemeClr val="bg1"/>
                </a:solidFill>
                <a:latin typeface="Arial" panose="020B0604020202020204" pitchFamily="34" charset="0"/>
                <a:ea typeface="+mn-lt"/>
                <a:cs typeface="Arial" panose="020B0604020202020204" pitchFamily="34" charset="0"/>
              </a:rPr>
              <a:t>Validate the results and compare them with the data given in datasheet</a:t>
            </a:r>
          </a:p>
          <a:p>
            <a:pPr marL="457200" indent="-457200">
              <a:buFont typeface="+mj-lt"/>
              <a:buAutoNum type="arabicPeriod" startAt="6"/>
            </a:pPr>
            <a:r>
              <a:rPr lang="en-US" sz="2400" kern="0" dirty="0" smtClean="0">
                <a:solidFill>
                  <a:schemeClr val="bg1"/>
                </a:solidFill>
                <a:latin typeface="Arial" panose="020B0604020202020204" pitchFamily="34" charset="0"/>
                <a:ea typeface="+mn-lt"/>
                <a:cs typeface="Arial" panose="020B0604020202020204" pitchFamily="34" charset="0"/>
              </a:rPr>
              <a:t>Report the final results</a:t>
            </a:r>
          </a:p>
        </p:txBody>
      </p:sp>
    </p:spTree>
    <p:extLst>
      <p:ext uri="{BB962C8B-B14F-4D97-AF65-F5344CB8AC3E}">
        <p14:creationId xmlns:p14="http://schemas.microsoft.com/office/powerpoint/2010/main" val="3100765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 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6"/>
            <a:ext cx="8425865" cy="51423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457200" indent="-457200">
              <a:buFont typeface="+mj-lt"/>
              <a:buAutoNum type="arabicPeriod"/>
            </a:pPr>
            <a:r>
              <a:rPr lang="en-US" sz="2400" kern="0" dirty="0" smtClean="0">
                <a:solidFill>
                  <a:schemeClr val="bg1"/>
                </a:solidFill>
                <a:latin typeface="Arial" panose="020B0604020202020204" pitchFamily="34" charset="0"/>
                <a:cs typeface="Arial" panose="020B0604020202020204" pitchFamily="34" charset="0"/>
              </a:rPr>
              <a:t>An “HCMOS quad 2-input OR Gates”, 74HC32, is used as the DUT. It is made by TI. (</a:t>
            </a:r>
            <a:r>
              <a:rPr lang="en-US" sz="2400" kern="0" dirty="0" smtClean="0">
                <a:solidFill>
                  <a:schemeClr val="bg1"/>
                </a:solidFill>
                <a:latin typeface="Arial" panose="020B0604020202020204" pitchFamily="34" charset="0"/>
                <a:cs typeface="Arial" panose="020B0604020202020204" pitchFamily="34" charset="0"/>
                <a:hlinkClick r:id="rId4"/>
              </a:rPr>
              <a:t>Datasheet</a:t>
            </a:r>
            <a:r>
              <a:rPr lang="en-US" sz="2400" kern="0" dirty="0" smtClean="0">
                <a:solidFill>
                  <a:schemeClr val="bg1"/>
                </a:solidFill>
                <a:latin typeface="Arial" panose="020B0604020202020204" pitchFamily="34" charset="0"/>
                <a:cs typeface="Arial" panose="020B0604020202020204" pitchFamily="34" charset="0"/>
              </a:rPr>
              <a:t>)</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NI </a:t>
            </a:r>
            <a:r>
              <a:rPr lang="en-US" sz="2400" kern="0" dirty="0" err="1" smtClean="0">
                <a:solidFill>
                  <a:schemeClr val="bg1"/>
                </a:solidFill>
                <a:latin typeface="Arial" panose="020B0604020202020204" pitchFamily="34" charset="0"/>
                <a:ea typeface="+mn-lt"/>
                <a:cs typeface="Arial" panose="020B0604020202020204" pitchFamily="34" charset="0"/>
              </a:rPr>
              <a:t>MyDaq</a:t>
            </a:r>
            <a:r>
              <a:rPr lang="en-US" sz="2400" kern="0" dirty="0" smtClean="0">
                <a:solidFill>
                  <a:schemeClr val="bg1"/>
                </a:solidFill>
                <a:latin typeface="Arial" panose="020B0604020202020204" pitchFamily="34" charset="0"/>
                <a:ea typeface="+mn-lt"/>
                <a:cs typeface="Arial" panose="020B0604020202020204" pitchFamily="34" charset="0"/>
              </a:rPr>
              <a:t> is the measurement unit. (</a:t>
            </a:r>
            <a:r>
              <a:rPr lang="en-US" sz="2400" kern="0" dirty="0" smtClean="0">
                <a:solidFill>
                  <a:schemeClr val="bg1"/>
                </a:solidFill>
                <a:latin typeface="Arial" panose="020B0604020202020204" pitchFamily="34" charset="0"/>
                <a:ea typeface="+mn-lt"/>
                <a:cs typeface="Arial" panose="020B0604020202020204" pitchFamily="34" charset="0"/>
                <a:hlinkClick r:id="rId5"/>
              </a:rPr>
              <a:t>Datasheet</a:t>
            </a:r>
            <a:r>
              <a:rPr lang="en-US" sz="2400" kern="0" dirty="0" smtClean="0">
                <a:solidFill>
                  <a:schemeClr val="bg1"/>
                </a:solidFill>
                <a:latin typeface="Arial" panose="020B0604020202020204" pitchFamily="34" charset="0"/>
                <a:ea typeface="+mn-lt"/>
                <a:cs typeface="Arial" panose="020B0604020202020204" pitchFamily="34" charset="0"/>
              </a:rPr>
              <a:t>)</a:t>
            </a:r>
          </a:p>
          <a:p>
            <a:pPr marL="457200" indent="-457200">
              <a:buFont typeface="+mj-lt"/>
              <a:buAutoNum type="arabicPeriod"/>
            </a:pPr>
            <a:r>
              <a:rPr lang="en-US" sz="2400" kern="0" dirty="0" smtClean="0">
                <a:solidFill>
                  <a:schemeClr val="bg1"/>
                </a:solidFill>
                <a:latin typeface="Arial" panose="020B0604020202020204" pitchFamily="34" charset="0"/>
                <a:ea typeface="+mn-lt"/>
                <a:cs typeface="Arial" panose="020B0604020202020204" pitchFamily="34" charset="0"/>
              </a:rPr>
              <a:t>Following parameters of </a:t>
            </a:r>
            <a:r>
              <a:rPr lang="en-US" sz="2400" kern="0" dirty="0">
                <a:solidFill>
                  <a:schemeClr val="bg1"/>
                </a:solidFill>
                <a:latin typeface="Arial" panose="020B0604020202020204" pitchFamily="34" charset="0"/>
                <a:cs typeface="Arial" panose="020B0604020202020204" pitchFamily="34" charset="0"/>
              </a:rPr>
              <a:t>74HC32</a:t>
            </a:r>
            <a:r>
              <a:rPr lang="en-US" sz="2400" kern="0" dirty="0" smtClean="0">
                <a:solidFill>
                  <a:schemeClr val="bg1"/>
                </a:solidFill>
                <a:latin typeface="Arial" panose="020B0604020202020204" pitchFamily="34" charset="0"/>
                <a:ea typeface="+mn-lt"/>
                <a:cs typeface="Arial" panose="020B0604020202020204" pitchFamily="34" charset="0"/>
              </a:rPr>
              <a:t> can be measured with </a:t>
            </a:r>
            <a:r>
              <a:rPr lang="en-US" sz="2400" kern="0" dirty="0" err="1" smtClean="0">
                <a:solidFill>
                  <a:schemeClr val="bg1"/>
                </a:solidFill>
                <a:latin typeface="Arial" panose="020B0604020202020204" pitchFamily="34" charset="0"/>
                <a:ea typeface="+mn-lt"/>
                <a:cs typeface="Arial" panose="020B0604020202020204" pitchFamily="34" charset="0"/>
              </a:rPr>
              <a:t>Mydaq</a:t>
            </a:r>
            <a:r>
              <a:rPr lang="en-US" sz="2400" kern="0" dirty="0" smtClean="0">
                <a:solidFill>
                  <a:schemeClr val="bg1"/>
                </a:solidFill>
                <a:latin typeface="Arial" panose="020B0604020202020204" pitchFamily="34" charset="0"/>
                <a:ea typeface="+mn-lt"/>
                <a:cs typeface="Arial" panose="020B0604020202020204" pitchFamily="34" charset="0"/>
              </a:rPr>
              <a:t>:  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a:solidFill>
                  <a:schemeClr val="bg1"/>
                </a:solidFill>
                <a:latin typeface="Arial" panose="020B0604020202020204" pitchFamily="34" charset="0"/>
                <a:ea typeface="+mn-lt"/>
                <a:cs typeface="Arial" panose="020B0604020202020204" pitchFamily="34" charset="0"/>
              </a:rPr>
              <a:t>, V</a:t>
            </a:r>
            <a:r>
              <a:rPr lang="en-US" sz="2400" kern="0" baseline="-25000" dirty="0">
                <a:solidFill>
                  <a:schemeClr val="bg1"/>
                </a:solidFill>
                <a:latin typeface="Arial" panose="020B0604020202020204" pitchFamily="34" charset="0"/>
                <a:ea typeface="+mn-lt"/>
                <a:cs typeface="Arial" panose="020B0604020202020204" pitchFamily="34" charset="0"/>
              </a:rPr>
              <a:t>IL</a:t>
            </a:r>
            <a:r>
              <a:rPr lang="en-US" sz="2400" kern="0" dirty="0">
                <a:solidFill>
                  <a:schemeClr val="bg1"/>
                </a:solidFill>
                <a:latin typeface="Arial" panose="020B0604020202020204" pitchFamily="34" charset="0"/>
                <a:ea typeface="+mn-lt"/>
                <a:cs typeface="Arial" panose="020B0604020202020204" pitchFamily="34" charset="0"/>
              </a:rPr>
              <a:t>, V</a:t>
            </a:r>
            <a:r>
              <a:rPr lang="en-US" sz="2400" kern="0" baseline="-25000" dirty="0">
                <a:solidFill>
                  <a:schemeClr val="bg1"/>
                </a:solidFill>
                <a:latin typeface="Arial" panose="020B0604020202020204" pitchFamily="34" charset="0"/>
                <a:ea typeface="+mn-lt"/>
                <a:cs typeface="Arial" panose="020B0604020202020204" pitchFamily="34" charset="0"/>
              </a:rPr>
              <a:t>OH</a:t>
            </a:r>
            <a:r>
              <a:rPr lang="en-US" sz="2400" kern="0" dirty="0">
                <a:solidFill>
                  <a:schemeClr val="bg1"/>
                </a:solidFill>
                <a:latin typeface="Arial" panose="020B0604020202020204" pitchFamily="34" charset="0"/>
                <a:ea typeface="+mn-lt"/>
                <a:cs typeface="Arial" panose="020B0604020202020204" pitchFamily="34" charset="0"/>
              </a:rPr>
              <a:t>, V</a:t>
            </a:r>
            <a:r>
              <a:rPr lang="en-US" sz="2400" kern="0" baseline="-25000" dirty="0">
                <a:solidFill>
                  <a:schemeClr val="bg1"/>
                </a:solidFill>
                <a:latin typeface="Arial" panose="020B0604020202020204" pitchFamily="34" charset="0"/>
                <a:ea typeface="+mn-lt"/>
                <a:cs typeface="Arial" panose="020B0604020202020204" pitchFamily="34" charset="0"/>
              </a:rPr>
              <a:t>OL</a:t>
            </a:r>
            <a:r>
              <a:rPr lang="en-US" sz="2400" kern="0" dirty="0">
                <a:solidFill>
                  <a:schemeClr val="bg1"/>
                </a:solidFill>
                <a:latin typeface="Arial" panose="020B0604020202020204" pitchFamily="34" charset="0"/>
                <a:ea typeface="+mn-lt"/>
                <a:cs typeface="Arial" panose="020B0604020202020204" pitchFamily="34" charset="0"/>
              </a:rPr>
              <a:t>, </a:t>
            </a:r>
            <a:r>
              <a:rPr lang="en-US" sz="2400" kern="0" dirty="0" err="1" smtClean="0">
                <a:solidFill>
                  <a:schemeClr val="bg1"/>
                </a:solidFill>
                <a:latin typeface="Arial" panose="020B0604020202020204" pitchFamily="34" charset="0"/>
                <a:ea typeface="+mn-lt"/>
                <a:cs typeface="Arial" panose="020B0604020202020204" pitchFamily="34" charset="0"/>
              </a:rPr>
              <a:t>V</a:t>
            </a:r>
            <a:r>
              <a:rPr lang="en-US" sz="2400" kern="0" baseline="-25000" dirty="0" err="1" smtClean="0">
                <a:solidFill>
                  <a:schemeClr val="bg1"/>
                </a:solidFill>
                <a:latin typeface="Arial" panose="020B0604020202020204" pitchFamily="34" charset="0"/>
                <a:ea typeface="+mn-lt"/>
                <a:cs typeface="Arial" panose="020B0604020202020204" pitchFamily="34" charset="0"/>
              </a:rPr>
              <a:t>clamp</a:t>
            </a:r>
            <a:r>
              <a:rPr lang="en-US" sz="2400" kern="0" smtClean="0">
                <a:solidFill>
                  <a:schemeClr val="bg1"/>
                </a:solidFill>
                <a:latin typeface="Arial" panose="020B0604020202020204" pitchFamily="34" charset="0"/>
                <a:ea typeface="+mn-lt"/>
                <a:cs typeface="Arial" panose="020B0604020202020204" pitchFamily="34" charset="0"/>
              </a:rPr>
              <a:t>, I</a:t>
            </a:r>
            <a:r>
              <a:rPr lang="en-US" sz="2400" kern="0" baseline="-25000" smtClean="0">
                <a:solidFill>
                  <a:schemeClr val="bg1"/>
                </a:solidFill>
                <a:latin typeface="Arial" panose="020B0604020202020204" pitchFamily="34" charset="0"/>
                <a:ea typeface="+mn-lt"/>
                <a:cs typeface="Arial" panose="020B0604020202020204" pitchFamily="34" charset="0"/>
              </a:rPr>
              <a:t>OH</a:t>
            </a:r>
            <a:r>
              <a:rPr lang="en-US" sz="2400" kern="0" dirty="0">
                <a:solidFill>
                  <a:schemeClr val="bg1"/>
                </a:solidFill>
                <a:latin typeface="Arial" panose="020B0604020202020204" pitchFamily="34" charset="0"/>
                <a:ea typeface="+mn-lt"/>
                <a:cs typeface="Arial" panose="020B0604020202020204" pitchFamily="34" charset="0"/>
              </a:rPr>
              <a:t>, </a:t>
            </a:r>
            <a:r>
              <a:rPr lang="en-US" sz="2400" kern="0" dirty="0" smtClean="0">
                <a:solidFill>
                  <a:schemeClr val="bg1"/>
                </a:solidFill>
                <a:latin typeface="Arial" panose="020B0604020202020204" pitchFamily="34" charset="0"/>
                <a:ea typeface="+mn-lt"/>
                <a:cs typeface="Arial" panose="020B0604020202020204" pitchFamily="34" charset="0"/>
              </a:rPr>
              <a:t>I</a:t>
            </a:r>
            <a:r>
              <a:rPr lang="en-US" sz="2400" kern="0" baseline="-25000" dirty="0" smtClean="0">
                <a:solidFill>
                  <a:schemeClr val="bg1"/>
                </a:solidFill>
                <a:latin typeface="Arial" panose="020B0604020202020204" pitchFamily="34" charset="0"/>
                <a:ea typeface="+mn-lt"/>
                <a:cs typeface="Arial" panose="020B0604020202020204" pitchFamily="34" charset="0"/>
              </a:rPr>
              <a:t>OL</a:t>
            </a:r>
          </a:p>
          <a:p>
            <a:r>
              <a:rPr lang="en-US" sz="2400" kern="0" dirty="0" smtClean="0">
                <a:solidFill>
                  <a:schemeClr val="bg1"/>
                </a:solidFill>
                <a:latin typeface="Arial" panose="020B0604020202020204" pitchFamily="34" charset="0"/>
                <a:ea typeface="+mn-lt"/>
                <a:cs typeface="Arial" panose="020B0604020202020204" pitchFamily="34" charset="0"/>
              </a:rPr>
              <a:t>	Timing</a:t>
            </a:r>
            <a:r>
              <a:rPr lang="en-US" sz="2400" kern="0" dirty="0">
                <a:solidFill>
                  <a:schemeClr val="bg1"/>
                </a:solidFill>
                <a:latin typeface="Arial" panose="020B0604020202020204" pitchFamily="34" charset="0"/>
                <a:ea typeface="+mn-lt"/>
                <a:cs typeface="Arial" panose="020B0604020202020204" pitchFamily="34" charset="0"/>
              </a:rPr>
              <a:t>, switching and thermal parameters cannot be </a:t>
            </a:r>
            <a:r>
              <a:rPr lang="en-US" sz="2400" kern="0" dirty="0" smtClean="0">
                <a:solidFill>
                  <a:schemeClr val="bg1"/>
                </a:solidFill>
                <a:latin typeface="Arial" panose="020B0604020202020204" pitchFamily="34" charset="0"/>
                <a:ea typeface="+mn-lt"/>
                <a:cs typeface="Arial" panose="020B0604020202020204" pitchFamily="34" charset="0"/>
              </a:rPr>
              <a:t>	tested</a:t>
            </a:r>
            <a:r>
              <a:rPr lang="en-US" sz="2400" kern="0" dirty="0">
                <a:solidFill>
                  <a:schemeClr val="bg1"/>
                </a:solidFill>
                <a:latin typeface="Arial" panose="020B0604020202020204" pitchFamily="34" charset="0"/>
                <a:ea typeface="+mn-lt"/>
                <a:cs typeface="Arial" panose="020B0604020202020204" pitchFamily="34" charset="0"/>
              </a:rPr>
              <a:t>.</a:t>
            </a:r>
          </a:p>
          <a:p>
            <a:pPr marL="457200" indent="-457200">
              <a:buFont typeface="+mj-lt"/>
              <a:buAutoNum type="arabicPeriod" startAt="4"/>
            </a:pPr>
            <a:r>
              <a:rPr lang="en-US" sz="2400" kern="0" dirty="0">
                <a:solidFill>
                  <a:schemeClr val="bg1"/>
                </a:solidFill>
                <a:latin typeface="Arial" panose="020B0604020202020204" pitchFamily="34" charset="0"/>
                <a:ea typeface="+mn-lt"/>
                <a:cs typeface="Arial" panose="020B0604020202020204" pitchFamily="34" charset="0"/>
              </a:rPr>
              <a:t>The conditions under which each test is going to be performed will be depicted in the following slides</a:t>
            </a:r>
            <a:r>
              <a:rPr lang="en-US" sz="2400" kern="0" dirty="0" smtClean="0">
                <a:solidFill>
                  <a:schemeClr val="bg1"/>
                </a:solidFill>
                <a:latin typeface="Arial" panose="020B0604020202020204" pitchFamily="34" charset="0"/>
                <a:ea typeface="+mn-lt"/>
                <a:cs typeface="Arial" panose="020B0604020202020204" pitchFamily="34" charset="0"/>
              </a:rPr>
              <a:t>.</a:t>
            </a:r>
          </a:p>
          <a:p>
            <a:r>
              <a:rPr lang="en-US" sz="2400" kern="0" dirty="0" smtClean="0">
                <a:solidFill>
                  <a:schemeClr val="bg1"/>
                </a:solidFill>
                <a:latin typeface="Arial" panose="020B0604020202020204" pitchFamily="34" charset="0"/>
                <a:ea typeface="+mn-lt"/>
                <a:cs typeface="Arial" panose="020B0604020202020204" pitchFamily="34" charset="0"/>
              </a:rPr>
              <a:t>5, 6, 7, 8, 9. The results </a:t>
            </a:r>
            <a:r>
              <a:rPr lang="en-US" sz="2400" kern="0" dirty="0">
                <a:solidFill>
                  <a:schemeClr val="bg1"/>
                </a:solidFill>
                <a:latin typeface="Arial" panose="020B0604020202020204" pitchFamily="34" charset="0"/>
                <a:ea typeface="+mn-lt"/>
                <a:cs typeface="Arial" panose="020B0604020202020204" pitchFamily="34" charset="0"/>
              </a:rPr>
              <a:t>will be </a:t>
            </a:r>
            <a:r>
              <a:rPr lang="en-US" sz="2400" kern="0" dirty="0" smtClean="0">
                <a:solidFill>
                  <a:schemeClr val="bg1"/>
                </a:solidFill>
                <a:latin typeface="Arial" panose="020B0604020202020204" pitchFamily="34" charset="0"/>
                <a:ea typeface="+mn-lt"/>
                <a:cs typeface="Arial" panose="020B0604020202020204" pitchFamily="34" charset="0"/>
              </a:rPr>
              <a:t>shown </a:t>
            </a:r>
            <a:r>
              <a:rPr lang="en-US" sz="2400" kern="0" dirty="0">
                <a:solidFill>
                  <a:schemeClr val="bg1"/>
                </a:solidFill>
                <a:latin typeface="Arial" panose="020B0604020202020204" pitchFamily="34" charset="0"/>
                <a:ea typeface="+mn-lt"/>
                <a:cs typeface="Arial" panose="020B0604020202020204" pitchFamily="34" charset="0"/>
              </a:rPr>
              <a:t>in the following </a:t>
            </a:r>
            <a:r>
              <a:rPr lang="en-US" sz="2400" kern="0" dirty="0" smtClean="0">
                <a:solidFill>
                  <a:schemeClr val="bg1"/>
                </a:solidFill>
                <a:latin typeface="Arial" panose="020B0604020202020204" pitchFamily="34" charset="0"/>
                <a:ea typeface="+mn-lt"/>
                <a:cs typeface="Arial" panose="020B0604020202020204" pitchFamily="34" charset="0"/>
              </a:rPr>
              <a:t>slides</a:t>
            </a:r>
            <a:r>
              <a:rPr lang="en-US" sz="2400" kern="0" dirty="0">
                <a:solidFill>
                  <a:schemeClr val="bg1"/>
                </a:solidFill>
                <a:latin typeface="Arial" panose="020B0604020202020204" pitchFamily="34" charset="0"/>
                <a:ea typeface="+mn-lt"/>
                <a:cs typeface="Arial" panose="020B0604020202020204" pitchFamily="34" charset="0"/>
              </a:rPr>
              <a:t>.</a:t>
            </a:r>
          </a:p>
        </p:txBody>
      </p:sp>
    </p:spTree>
    <p:extLst>
      <p:ext uri="{BB962C8B-B14F-4D97-AF65-F5344CB8AC3E}">
        <p14:creationId xmlns:p14="http://schemas.microsoft.com/office/powerpoint/2010/main" val="291154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Continuity Test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709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Continuity </a:t>
            </a:r>
            <a:r>
              <a:rPr lang="en-US" sz="2400" kern="0" dirty="0">
                <a:solidFill>
                  <a:schemeClr val="bg1"/>
                </a:solidFill>
                <a:latin typeface="Arial" panose="020B0604020202020204" pitchFamily="34" charset="0"/>
                <a:ea typeface="+mn-lt"/>
                <a:cs typeface="Arial" panose="020B0604020202020204" pitchFamily="34" charset="0"/>
              </a:rPr>
              <a:t>test is the simplest test for making sure that DUT is not dead </a:t>
            </a:r>
            <a:r>
              <a:rPr lang="en-US" sz="2400" kern="0" dirty="0" smtClean="0">
                <a:solidFill>
                  <a:schemeClr val="bg1"/>
                </a:solidFill>
                <a:latin typeface="Arial" panose="020B0604020202020204" pitchFamily="34" charset="0"/>
                <a:ea typeface="+mn-lt"/>
                <a:cs typeface="Arial" panose="020B0604020202020204" pitchFamily="34" charset="0"/>
              </a:rPr>
              <a:t>(i.e. all electrical connections </a:t>
            </a:r>
            <a:r>
              <a:rPr lang="en-US" sz="2400" kern="0" dirty="0">
                <a:solidFill>
                  <a:schemeClr val="bg1"/>
                </a:solidFill>
                <a:latin typeface="Arial" panose="020B0604020202020204" pitchFamily="34" charset="0"/>
                <a:ea typeface="+mn-lt"/>
                <a:cs typeface="Arial" panose="020B0604020202020204" pitchFamily="34" charset="0"/>
              </a:rPr>
              <a:t>are </a:t>
            </a:r>
            <a:r>
              <a:rPr lang="en-US" sz="2400" kern="0" dirty="0" smtClean="0">
                <a:solidFill>
                  <a:schemeClr val="bg1"/>
                </a:solidFill>
                <a:latin typeface="Arial" panose="020B0604020202020204" pitchFamily="34" charset="0"/>
                <a:ea typeface="+mn-lt"/>
                <a:cs typeface="Arial" panose="020B0604020202020204" pitchFamily="34" charset="0"/>
              </a:rPr>
              <a:t>good)</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ea typeface="+mn-lt"/>
                <a:cs typeface="Arial" panose="020B0604020202020204" pitchFamily="34" charset="0"/>
              </a:rPr>
              <a:t>Continuity testing is usually </a:t>
            </a:r>
            <a:r>
              <a:rPr lang="en-US" sz="2400" kern="0" dirty="0" smtClean="0">
                <a:solidFill>
                  <a:schemeClr val="bg1"/>
                </a:solidFill>
                <a:latin typeface="Arial" panose="020B0604020202020204" pitchFamily="34" charset="0"/>
                <a:ea typeface="+mn-lt"/>
                <a:cs typeface="Arial" panose="020B0604020202020204" pitchFamily="34" charset="0"/>
              </a:rPr>
              <a:t>performed </a:t>
            </a:r>
            <a:r>
              <a:rPr lang="en-US" sz="2400" kern="0" dirty="0">
                <a:solidFill>
                  <a:schemeClr val="bg1"/>
                </a:solidFill>
                <a:latin typeface="Arial" panose="020B0604020202020204" pitchFamily="34" charset="0"/>
                <a:ea typeface="+mn-lt"/>
                <a:cs typeface="Arial" panose="020B0604020202020204" pitchFamily="34" charset="0"/>
              </a:rPr>
              <a:t>by detecting </a:t>
            </a:r>
            <a:r>
              <a:rPr lang="en-US" sz="2400" kern="0" dirty="0" smtClean="0">
                <a:solidFill>
                  <a:schemeClr val="bg1"/>
                </a:solidFill>
                <a:latin typeface="Arial" panose="020B0604020202020204" pitchFamily="34" charset="0"/>
                <a:ea typeface="+mn-lt"/>
                <a:cs typeface="Arial" panose="020B0604020202020204" pitchFamily="34" charset="0"/>
              </a:rPr>
              <a:t>the </a:t>
            </a:r>
            <a:r>
              <a:rPr lang="en-US" sz="2400" kern="0" dirty="0">
                <a:solidFill>
                  <a:schemeClr val="bg1"/>
                </a:solidFill>
                <a:latin typeface="Arial" panose="020B0604020202020204" pitchFamily="34" charset="0"/>
                <a:ea typeface="+mn-lt"/>
                <a:cs typeface="Arial" panose="020B0604020202020204" pitchFamily="34" charset="0"/>
              </a:rPr>
              <a:t>presence of on-chip protection circuits.</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ea typeface="+mn-lt"/>
                <a:cs typeface="Arial" panose="020B0604020202020204" pitchFamily="34" charset="0"/>
              </a:rPr>
              <a:t>These circuits protect each input and output of the </a:t>
            </a:r>
            <a:r>
              <a:rPr lang="en-US" sz="2400" kern="0" dirty="0" smtClean="0">
                <a:solidFill>
                  <a:schemeClr val="bg1"/>
                </a:solidFill>
                <a:latin typeface="Arial" panose="020B0604020202020204" pitchFamily="34" charset="0"/>
                <a:ea typeface="+mn-lt"/>
                <a:cs typeface="Arial" panose="020B0604020202020204" pitchFamily="34" charset="0"/>
              </a:rPr>
              <a:t>device from </a:t>
            </a:r>
            <a:r>
              <a:rPr lang="en-US" sz="2400" kern="0" dirty="0">
                <a:solidFill>
                  <a:schemeClr val="bg1"/>
                </a:solidFill>
                <a:latin typeface="Arial" panose="020B0604020202020204" pitchFamily="34" charset="0"/>
                <a:ea typeface="+mn-lt"/>
                <a:cs typeface="Arial" panose="020B0604020202020204" pitchFamily="34" charset="0"/>
              </a:rPr>
              <a:t>electrostatic discharge (ESD) </a:t>
            </a:r>
            <a:r>
              <a:rPr lang="en-US" sz="2400" kern="0" dirty="0" smtClean="0">
                <a:solidFill>
                  <a:schemeClr val="bg1"/>
                </a:solidFill>
                <a:latin typeface="Arial" panose="020B0604020202020204" pitchFamily="34" charset="0"/>
                <a:ea typeface="+mn-lt"/>
                <a:cs typeface="Arial" panose="020B0604020202020204" pitchFamily="34" charset="0"/>
              </a:rPr>
              <a:t>and other </a:t>
            </a:r>
            <a:r>
              <a:rPr lang="en-US" sz="2400" kern="0" dirty="0">
                <a:solidFill>
                  <a:schemeClr val="bg1"/>
                </a:solidFill>
                <a:latin typeface="Arial" panose="020B0604020202020204" pitchFamily="34" charset="0"/>
                <a:ea typeface="+mn-lt"/>
                <a:cs typeface="Arial" panose="020B0604020202020204" pitchFamily="34" charset="0"/>
              </a:rPr>
              <a:t>excessive voltage conditions</a:t>
            </a:r>
            <a:r>
              <a:rPr lang="en-US" sz="2400" kern="0" dirty="0" smtClean="0">
                <a:solidFill>
                  <a:schemeClr val="bg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SN74HC32 has 12 I/O pins, all of which has two clamping diodes. Thus, we need to perform continuity tests 12 times.</a:t>
            </a:r>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25406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Continuity Test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709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3" name="Picture 2"/>
          <p:cNvPicPr>
            <a:picLocks noChangeAspect="1"/>
          </p:cNvPicPr>
          <p:nvPr/>
        </p:nvPicPr>
        <p:blipFill>
          <a:blip r:embed="rId4"/>
          <a:stretch>
            <a:fillRect/>
          </a:stretch>
        </p:blipFill>
        <p:spPr>
          <a:xfrm>
            <a:off x="0" y="1649195"/>
            <a:ext cx="9162757" cy="4411697"/>
          </a:xfrm>
          <a:prstGeom prst="rect">
            <a:avLst/>
          </a:prstGeom>
        </p:spPr>
      </p:pic>
    </p:spTree>
    <p:extLst>
      <p:ext uri="{BB962C8B-B14F-4D97-AF65-F5344CB8AC3E}">
        <p14:creationId xmlns:p14="http://schemas.microsoft.com/office/powerpoint/2010/main" val="201158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Continuity Test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709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0" y="1784863"/>
            <a:ext cx="4742815" cy="4423673"/>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4742813" y="1133856"/>
            <a:ext cx="4401185" cy="2996565"/>
          </a:xfrm>
          <a:prstGeom prst="rect">
            <a:avLst/>
          </a:prstGeom>
          <a:noFill/>
          <a:ln>
            <a:noFill/>
          </a:ln>
        </p:spPr>
      </p:pic>
      <p:pic>
        <p:nvPicPr>
          <p:cNvPr id="7" name="Picture 6" descr="C:\Users\Administrator\Desktop\photo_2021-06-20_23-10-54.jpg"/>
          <p:cNvPicPr/>
          <p:nvPr/>
        </p:nvPicPr>
        <p:blipFill>
          <a:blip r:embed="rId6">
            <a:extLst>
              <a:ext uri="{28A0092B-C50C-407E-A947-70E740481C1C}">
                <a14:useLocalDpi xmlns:a14="http://schemas.microsoft.com/office/drawing/2010/main" val="0"/>
              </a:ext>
            </a:extLst>
          </a:blip>
          <a:srcRect/>
          <a:stretch>
            <a:fillRect/>
          </a:stretch>
        </p:blipFill>
        <p:spPr bwMode="auto">
          <a:xfrm>
            <a:off x="4742814" y="4130421"/>
            <a:ext cx="4401185" cy="2729123"/>
          </a:xfrm>
          <a:prstGeom prst="rect">
            <a:avLst/>
          </a:prstGeom>
          <a:noFill/>
          <a:ln>
            <a:noFill/>
          </a:ln>
        </p:spPr>
      </p:pic>
    </p:spTree>
    <p:extLst>
      <p:ext uri="{BB962C8B-B14F-4D97-AF65-F5344CB8AC3E}">
        <p14:creationId xmlns:p14="http://schemas.microsoft.com/office/powerpoint/2010/main" val="1515981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Functional Test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204196"/>
            <a:ext cx="8229600" cy="57241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To have a 100% stuck-at faults coverage for an OR gate, we need to apply three vectors to the inputs.</a:t>
            </a:r>
          </a:p>
          <a:p>
            <a:endParaRPr lang="en-US" sz="2400" kern="0" dirty="0">
              <a:solidFill>
                <a:schemeClr val="bg1"/>
              </a:solidFill>
              <a:latin typeface="Arial" panose="020B0604020202020204" pitchFamily="34" charset="0"/>
              <a:ea typeface="+mn-lt"/>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a:p>
            <a:r>
              <a:rPr lang="en-US" sz="2400" kern="0" dirty="0" smtClean="0">
                <a:solidFill>
                  <a:schemeClr val="bg1"/>
                </a:solidFill>
                <a:latin typeface="Arial" panose="020B0604020202020204" pitchFamily="34" charset="0"/>
                <a:ea typeface="+mn-lt"/>
                <a:cs typeface="Arial" panose="020B0604020202020204" pitchFamily="34" charset="0"/>
              </a:rPr>
              <a:t>Therefore, “00”, “01” and “11” will be applied to each inputs by using digital outputs of </a:t>
            </a:r>
            <a:r>
              <a:rPr lang="en-US" sz="2400" kern="0" dirty="0" err="1" smtClean="0">
                <a:solidFill>
                  <a:schemeClr val="bg1"/>
                </a:solidFill>
                <a:latin typeface="Arial" panose="020B0604020202020204" pitchFamily="34" charset="0"/>
                <a:ea typeface="+mn-lt"/>
                <a:cs typeface="Arial" panose="020B0604020202020204" pitchFamily="34" charset="0"/>
              </a:rPr>
              <a:t>MyDaq</a:t>
            </a:r>
            <a:r>
              <a:rPr lang="en-US" sz="2400" kern="0" dirty="0" smtClean="0">
                <a:solidFill>
                  <a:schemeClr val="bg1"/>
                </a:solidFill>
                <a:latin typeface="Arial" panose="020B0604020202020204" pitchFamily="34" charset="0"/>
                <a:ea typeface="+mn-lt"/>
                <a:cs typeface="Arial" panose="020B0604020202020204" pitchFamily="34" charset="0"/>
              </a:rPr>
              <a:t> and the result is monitored by connecting the output of the gate to digital input of </a:t>
            </a:r>
            <a:r>
              <a:rPr lang="en-US" sz="2400" kern="0" dirty="0" err="1" smtClean="0">
                <a:solidFill>
                  <a:schemeClr val="bg1"/>
                </a:solidFill>
                <a:latin typeface="Arial" panose="020B0604020202020204" pitchFamily="34" charset="0"/>
                <a:ea typeface="+mn-lt"/>
                <a:cs typeface="Arial" panose="020B0604020202020204" pitchFamily="34" charset="0"/>
              </a:rPr>
              <a:t>MyDaq</a:t>
            </a:r>
            <a:r>
              <a:rPr lang="en-US" sz="2400" kern="0" dirty="0" smtClean="0">
                <a:solidFill>
                  <a:schemeClr val="bg1"/>
                </a:solidFill>
                <a:latin typeface="Arial" panose="020B0604020202020204" pitchFamily="34" charset="0"/>
                <a:ea typeface="+mn-lt"/>
                <a:cs typeface="Arial" panose="020B0604020202020204" pitchFamily="34" charset="0"/>
              </a:rPr>
              <a:t>.</a:t>
            </a: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52388" y="2025213"/>
            <a:ext cx="9248775" cy="3248025"/>
          </a:xfrm>
          <a:prstGeom prst="rect">
            <a:avLst/>
          </a:prstGeom>
        </p:spPr>
      </p:pic>
    </p:spTree>
    <p:extLst>
      <p:ext uri="{BB962C8B-B14F-4D97-AF65-F5344CB8AC3E}">
        <p14:creationId xmlns:p14="http://schemas.microsoft.com/office/powerpoint/2010/main" val="2426716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Functional Test</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204196"/>
            <a:ext cx="1901972" cy="551312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Following </a:t>
            </a:r>
            <a:r>
              <a:rPr lang="en-US" sz="2400" kern="0" dirty="0" err="1" smtClean="0">
                <a:solidFill>
                  <a:schemeClr val="bg1"/>
                </a:solidFill>
                <a:latin typeface="Arial" panose="020B0604020202020204" pitchFamily="34" charset="0"/>
                <a:ea typeface="+mn-lt"/>
                <a:cs typeface="Arial" panose="020B0604020202020204" pitchFamily="34" charset="0"/>
              </a:rPr>
              <a:t>LabView</a:t>
            </a:r>
            <a:r>
              <a:rPr lang="en-US" sz="2400" kern="0" dirty="0" smtClean="0">
                <a:solidFill>
                  <a:schemeClr val="bg1"/>
                </a:solidFill>
                <a:latin typeface="Arial" panose="020B0604020202020204" pitchFamily="34" charset="0"/>
                <a:ea typeface="+mn-lt"/>
                <a:cs typeface="Arial" panose="020B0604020202020204" pitchFamily="34" charset="0"/>
              </a:rPr>
              <a:t> code is used to test the functionality of the IC. </a:t>
            </a:r>
            <a:r>
              <a:rPr lang="en-US" sz="2400" kern="0" dirty="0">
                <a:solidFill>
                  <a:schemeClr val="bg1"/>
                </a:solidFill>
                <a:latin typeface="Arial" panose="020B0604020202020204" pitchFamily="34" charset="0"/>
                <a:ea typeface="+mn-lt"/>
                <a:cs typeface="Arial" panose="020B0604020202020204" pitchFamily="34" charset="0"/>
              </a:rPr>
              <a:t>All gates were tested. The device passed the functionality test.</a:t>
            </a:r>
          </a:p>
          <a:p>
            <a:endParaRPr lang="en-US" sz="2400" kern="0" dirty="0">
              <a:solidFill>
                <a:schemeClr val="bg1"/>
              </a:solidFill>
              <a:latin typeface="Arial" panose="020B0604020202020204" pitchFamily="34" charset="0"/>
              <a:ea typeface="+mn-lt"/>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3" name="Picture 2"/>
          <p:cNvPicPr>
            <a:picLocks noChangeAspect="1"/>
          </p:cNvPicPr>
          <p:nvPr/>
        </p:nvPicPr>
        <p:blipFill>
          <a:blip r:embed="rId4"/>
          <a:stretch>
            <a:fillRect/>
          </a:stretch>
        </p:blipFill>
        <p:spPr>
          <a:xfrm>
            <a:off x="2268415" y="1204197"/>
            <a:ext cx="6875586" cy="5653803"/>
          </a:xfrm>
          <a:prstGeom prst="rect">
            <a:avLst/>
          </a:prstGeom>
        </p:spPr>
      </p:pic>
    </p:spTree>
    <p:extLst>
      <p:ext uri="{BB962C8B-B14F-4D97-AF65-F5344CB8AC3E}">
        <p14:creationId xmlns:p14="http://schemas.microsoft.com/office/powerpoint/2010/main" val="70461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Testing</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53312"/>
            <a:ext cx="8777558"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dirty="0">
                <a:solidFill>
                  <a:schemeClr val="bg1"/>
                </a:solidFill>
                <a:latin typeface="Arial"/>
                <a:ea typeface="+mn-lt"/>
                <a:cs typeface="+mn-lt"/>
              </a:rPr>
              <a:t>A test can be considered an observation or experiment that determines one or more characteristics of a given sample, product, process, or service.</a:t>
            </a:r>
          </a:p>
          <a:p>
            <a:pPr marL="342900" indent="-342900">
              <a:buFont typeface="Arial"/>
              <a:buChar char="•"/>
            </a:pPr>
            <a:r>
              <a:rPr lang="en-US" sz="2300" dirty="0">
                <a:solidFill>
                  <a:schemeClr val="bg1"/>
                </a:solidFill>
                <a:latin typeface="Arial"/>
                <a:ea typeface="+mn-lt"/>
                <a:cs typeface="+mn-lt"/>
              </a:rPr>
              <a:t>The results of testing can be qualitative (pass/fail) or quantitative (a measured value) and can be derived from personal observation or the output of a precision measuring instrument (ATEs). </a:t>
            </a:r>
          </a:p>
          <a:p>
            <a:pPr marL="342900" indent="-342900">
              <a:buFont typeface="Arial"/>
              <a:buChar char="•"/>
            </a:pPr>
            <a:r>
              <a:rPr lang="en-US" sz="2300" dirty="0">
                <a:solidFill>
                  <a:schemeClr val="bg1"/>
                </a:solidFill>
                <a:latin typeface="Arial"/>
                <a:ea typeface="+mn-lt"/>
                <a:cs typeface="+mn-lt"/>
              </a:rPr>
              <a:t>Some test results are dependent variables, based on the particular conditions of the test or the level of the independent variable(s). </a:t>
            </a:r>
          </a:p>
          <a:p>
            <a:pPr marL="342900" indent="-342900">
              <a:buFont typeface="Arial"/>
              <a:buChar char="•"/>
            </a:pPr>
            <a:r>
              <a:rPr lang="en-US" sz="2300" dirty="0">
                <a:solidFill>
                  <a:schemeClr val="bg1"/>
                </a:solidFill>
                <a:latin typeface="Arial"/>
                <a:ea typeface="+mn-lt"/>
                <a:cs typeface="+mn-lt"/>
              </a:rPr>
              <a:t>Some tests, however, may involve changing the independent variable to determine the level at which a certain response occurs: in this case, the test result is the independent variable. </a:t>
            </a:r>
            <a:endParaRPr lang="en-US" sz="2300" dirty="0">
              <a:solidFill>
                <a:schemeClr val="bg1"/>
              </a:solidFill>
              <a:cs typeface="Times New Roman"/>
            </a:endParaRPr>
          </a:p>
        </p:txBody>
      </p:sp>
    </p:spTree>
    <p:extLst>
      <p:ext uri="{BB962C8B-B14F-4D97-AF65-F5344CB8AC3E}">
        <p14:creationId xmlns:p14="http://schemas.microsoft.com/office/powerpoint/2010/main" val="1063524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V</a:t>
            </a:r>
            <a:r>
              <a:rPr lang="en-US" sz="4000" b="1" kern="0" baseline="-25000" dirty="0" smtClean="0">
                <a:solidFill>
                  <a:schemeClr val="tx2">
                    <a:lumMod val="75000"/>
                  </a:schemeClr>
                </a:solidFill>
              </a:rPr>
              <a:t>IH</a:t>
            </a:r>
            <a:r>
              <a:rPr lang="en-US" sz="4000" b="1" kern="0" dirty="0" smtClean="0">
                <a:solidFill>
                  <a:schemeClr val="tx2">
                    <a:lumMod val="75000"/>
                  </a:schemeClr>
                </a:solidFill>
              </a:rPr>
              <a:t> and 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278519" y="1321232"/>
            <a:ext cx="8229600" cy="55367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smtClean="0">
                <a:solidFill>
                  <a:schemeClr val="bg1"/>
                </a:solidFill>
                <a:latin typeface="Arial" panose="020B0604020202020204" pitchFamily="34" charset="0"/>
                <a:ea typeface="+mn-lt"/>
                <a:cs typeface="Arial" panose="020B0604020202020204" pitchFamily="34" charset="0"/>
              </a:rPr>
              <a:t> (V</a:t>
            </a:r>
            <a:r>
              <a:rPr lang="en-US" sz="2400" kern="0" baseline="-25000" dirty="0" smtClean="0">
                <a:solidFill>
                  <a:schemeClr val="bg1"/>
                </a:solidFill>
                <a:latin typeface="Arial" panose="020B0604020202020204" pitchFamily="34" charset="0"/>
                <a:ea typeface="+mn-lt"/>
                <a:cs typeface="Arial" panose="020B0604020202020204" pitchFamily="34" charset="0"/>
              </a:rPr>
              <a:t>IL</a:t>
            </a:r>
            <a:r>
              <a:rPr lang="en-US" sz="2400" kern="0" dirty="0" smtClean="0">
                <a:solidFill>
                  <a:schemeClr val="bg1"/>
                </a:solidFill>
                <a:latin typeface="Arial" panose="020B0604020202020204" pitchFamily="34" charset="0"/>
                <a:ea typeface="+mn-lt"/>
                <a:cs typeface="Arial" panose="020B0604020202020204" pitchFamily="34" charset="0"/>
              </a:rPr>
              <a:t>) represents “High-Level </a:t>
            </a:r>
            <a:r>
              <a:rPr lang="en-US" sz="2400" kern="0" dirty="0">
                <a:solidFill>
                  <a:schemeClr val="bg1"/>
                </a:solidFill>
                <a:latin typeface="Arial" panose="020B0604020202020204" pitchFamily="34" charset="0"/>
                <a:ea typeface="+mn-lt"/>
                <a:cs typeface="Arial" panose="020B0604020202020204" pitchFamily="34" charset="0"/>
              </a:rPr>
              <a:t>Input </a:t>
            </a:r>
            <a:r>
              <a:rPr lang="en-US" sz="2400" kern="0" dirty="0" smtClean="0">
                <a:solidFill>
                  <a:schemeClr val="bg1"/>
                </a:solidFill>
                <a:latin typeface="Arial" panose="020B0604020202020204" pitchFamily="34" charset="0"/>
                <a:ea typeface="+mn-lt"/>
                <a:cs typeface="Arial" panose="020B0604020202020204" pitchFamily="34" charset="0"/>
              </a:rPr>
              <a:t>Voltage” (</a:t>
            </a:r>
            <a:r>
              <a:rPr lang="en-US" sz="2400" kern="0" dirty="0">
                <a:solidFill>
                  <a:schemeClr val="bg1"/>
                </a:solidFill>
                <a:latin typeface="Arial" panose="020B0604020202020204" pitchFamily="34" charset="0"/>
                <a:ea typeface="+mn-lt"/>
                <a:cs typeface="Arial" panose="020B0604020202020204" pitchFamily="34" charset="0"/>
              </a:rPr>
              <a:t>“Low-Level Input Voltage</a:t>
            </a:r>
            <a:r>
              <a:rPr lang="en-US" sz="2400" kern="0" dirty="0" smtClean="0">
                <a:solidFill>
                  <a:schemeClr val="bg1"/>
                </a:solidFill>
                <a:latin typeface="Arial" panose="020B0604020202020204" pitchFamily="34" charset="0"/>
                <a:ea typeface="+mn-lt"/>
                <a:cs typeface="Arial" panose="020B0604020202020204" pitchFamily="34" charset="0"/>
              </a:rPr>
              <a:t>”) of a </a:t>
            </a:r>
            <a:r>
              <a:rPr lang="en-US" sz="2400" kern="0" dirty="0">
                <a:solidFill>
                  <a:schemeClr val="bg1"/>
                </a:solidFill>
                <a:latin typeface="Arial" panose="020B0604020202020204" pitchFamily="34" charset="0"/>
                <a:ea typeface="+mn-lt"/>
                <a:cs typeface="Arial" panose="020B0604020202020204" pitchFamily="34" charset="0"/>
              </a:rPr>
              <a:t>logic gate</a:t>
            </a:r>
            <a:r>
              <a:rPr lang="en-US" sz="2400" kern="0" dirty="0" smtClean="0">
                <a:solidFill>
                  <a:schemeClr val="bg1"/>
                </a:solidFill>
                <a:latin typeface="Arial" panose="020B0604020202020204" pitchFamily="34" charset="0"/>
                <a:ea typeface="+mn-lt"/>
                <a:cs typeface="Arial" panose="020B0604020202020204" pitchFamily="34" charset="0"/>
              </a:rPr>
              <a:t>. V</a:t>
            </a:r>
            <a:r>
              <a:rPr lang="en-US" sz="2400" kern="0" baseline="-25000" dirty="0" smtClean="0">
                <a:solidFill>
                  <a:schemeClr val="bg1"/>
                </a:solidFill>
                <a:latin typeface="Arial" panose="020B0604020202020204" pitchFamily="34" charset="0"/>
                <a:ea typeface="+mn-lt"/>
                <a:cs typeface="Arial" panose="020B0604020202020204" pitchFamily="34" charset="0"/>
              </a:rPr>
              <a:t>IH(min)</a:t>
            </a:r>
            <a:r>
              <a:rPr lang="en-US" sz="2400" kern="0" dirty="0" smtClean="0">
                <a:solidFill>
                  <a:schemeClr val="bg1"/>
                </a:solidFill>
                <a:latin typeface="Arial" panose="020B0604020202020204" pitchFamily="34" charset="0"/>
                <a:ea typeface="+mn-lt"/>
                <a:cs typeface="Arial" panose="020B0604020202020204" pitchFamily="34" charset="0"/>
              </a:rPr>
              <a:t> (</a:t>
            </a:r>
            <a:r>
              <a:rPr lang="en-US" sz="2400" kern="0" dirty="0">
                <a:solidFill>
                  <a:schemeClr val="bg1"/>
                </a:solidFill>
                <a:latin typeface="Arial" panose="020B0604020202020204" pitchFamily="34" charset="0"/>
                <a:ea typeface="+mn-lt"/>
                <a:cs typeface="Arial" panose="020B0604020202020204" pitchFamily="34" charset="0"/>
              </a:rPr>
              <a:t>V</a:t>
            </a:r>
            <a:r>
              <a:rPr lang="en-US" sz="2400" kern="0" baseline="-25000" dirty="0">
                <a:solidFill>
                  <a:schemeClr val="bg1"/>
                </a:solidFill>
                <a:latin typeface="Arial" panose="020B0604020202020204" pitchFamily="34" charset="0"/>
                <a:ea typeface="+mn-lt"/>
                <a:cs typeface="Arial" panose="020B0604020202020204" pitchFamily="34" charset="0"/>
              </a:rPr>
              <a:t>IL(max)</a:t>
            </a:r>
            <a:r>
              <a:rPr lang="en-US" sz="2400" kern="0" dirty="0" smtClean="0">
                <a:solidFill>
                  <a:schemeClr val="bg1"/>
                </a:solidFill>
                <a:latin typeface="Arial" panose="020B0604020202020204" pitchFamily="34" charset="0"/>
                <a:ea typeface="+mn-lt"/>
                <a:cs typeface="Arial" panose="020B0604020202020204" pitchFamily="34" charset="0"/>
              </a:rPr>
              <a:t>) is </a:t>
            </a:r>
            <a:r>
              <a:rPr lang="en-US" sz="2400" kern="0" dirty="0">
                <a:solidFill>
                  <a:schemeClr val="bg1"/>
                </a:solidFill>
                <a:latin typeface="Arial" panose="020B0604020202020204" pitchFamily="34" charset="0"/>
                <a:ea typeface="+mn-lt"/>
                <a:cs typeface="Arial" panose="020B0604020202020204" pitchFamily="34" charset="0"/>
              </a:rPr>
              <a:t>specified that is the least </a:t>
            </a:r>
            <a:r>
              <a:rPr lang="en-US" sz="2400" kern="0" dirty="0" smtClean="0">
                <a:solidFill>
                  <a:schemeClr val="bg1"/>
                </a:solidFill>
                <a:latin typeface="Arial" panose="020B0604020202020204" pitchFamily="34" charset="0"/>
                <a:ea typeface="+mn-lt"/>
                <a:cs typeface="Arial" panose="020B0604020202020204" pitchFamily="34" charset="0"/>
              </a:rPr>
              <a:t>(most) positive </a:t>
            </a:r>
            <a:r>
              <a:rPr lang="en-US" sz="2400" kern="0" dirty="0">
                <a:solidFill>
                  <a:schemeClr val="bg1"/>
                </a:solidFill>
                <a:latin typeface="Arial" panose="020B0604020202020204" pitchFamily="34" charset="0"/>
                <a:ea typeface="+mn-lt"/>
                <a:cs typeface="Arial" panose="020B0604020202020204" pitchFamily="34" charset="0"/>
              </a:rPr>
              <a:t>value of high-level </a:t>
            </a:r>
            <a:r>
              <a:rPr lang="en-US" sz="2400" kern="0" dirty="0" smtClean="0">
                <a:solidFill>
                  <a:schemeClr val="bg1"/>
                </a:solidFill>
                <a:latin typeface="Arial" panose="020B0604020202020204" pitchFamily="34" charset="0"/>
                <a:ea typeface="+mn-lt"/>
                <a:cs typeface="Arial" panose="020B0604020202020204" pitchFamily="34" charset="0"/>
              </a:rPr>
              <a:t>(low-level) input </a:t>
            </a:r>
            <a:r>
              <a:rPr lang="en-US" sz="2400" kern="0" dirty="0">
                <a:solidFill>
                  <a:schemeClr val="bg1"/>
                </a:solidFill>
                <a:latin typeface="Arial" panose="020B0604020202020204" pitchFamily="34" charset="0"/>
                <a:ea typeface="+mn-lt"/>
                <a:cs typeface="Arial" panose="020B0604020202020204" pitchFamily="34" charset="0"/>
              </a:rPr>
              <a:t>voltage for </a:t>
            </a:r>
            <a:r>
              <a:rPr lang="en-US" sz="2400" kern="0" dirty="0" smtClean="0">
                <a:solidFill>
                  <a:schemeClr val="bg1"/>
                </a:solidFill>
                <a:latin typeface="Arial" panose="020B0604020202020204" pitchFamily="34" charset="0"/>
                <a:ea typeface="+mn-lt"/>
                <a:cs typeface="Arial" panose="020B0604020202020204" pitchFamily="34" charset="0"/>
              </a:rPr>
              <a:t>which operation </a:t>
            </a:r>
            <a:r>
              <a:rPr lang="en-US" sz="2400" kern="0" dirty="0">
                <a:solidFill>
                  <a:schemeClr val="bg1"/>
                </a:solidFill>
                <a:latin typeface="Arial" panose="020B0604020202020204" pitchFamily="34" charset="0"/>
                <a:ea typeface="+mn-lt"/>
                <a:cs typeface="Arial" panose="020B0604020202020204" pitchFamily="34" charset="0"/>
              </a:rPr>
              <a:t>of the logic element within specification limits is to be expected</a:t>
            </a:r>
            <a:r>
              <a:rPr lang="en-US" sz="2400" kern="0" dirty="0" smtClean="0">
                <a:solidFill>
                  <a:schemeClr val="bg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 Both </a:t>
            </a:r>
            <a:r>
              <a:rPr lang="en-US" sz="2400" kern="0" dirty="0">
                <a:solidFill>
                  <a:schemeClr val="bg1"/>
                </a:solidFill>
                <a:latin typeface="Arial" panose="020B0604020202020204" pitchFamily="34" charset="0"/>
                <a:ea typeface="+mn-lt"/>
                <a:cs typeface="Arial" panose="020B0604020202020204" pitchFamily="34" charset="0"/>
              </a:rPr>
              <a:t>V</a:t>
            </a:r>
            <a:r>
              <a:rPr lang="en-US" sz="2400" kern="0" baseline="-25000" dirty="0">
                <a:solidFill>
                  <a:schemeClr val="bg1"/>
                </a:solidFill>
                <a:latin typeface="Arial" panose="020B0604020202020204" pitchFamily="34" charset="0"/>
                <a:ea typeface="+mn-lt"/>
                <a:cs typeface="Arial" panose="020B0604020202020204" pitchFamily="34" charset="0"/>
              </a:rPr>
              <a:t>IH(min)</a:t>
            </a:r>
            <a:r>
              <a:rPr lang="en-US" sz="2400" kern="0" dirty="0">
                <a:solidFill>
                  <a:schemeClr val="bg1"/>
                </a:solidFill>
                <a:latin typeface="Arial" panose="020B0604020202020204" pitchFamily="34" charset="0"/>
                <a:ea typeface="+mn-lt"/>
                <a:cs typeface="Arial" panose="020B0604020202020204" pitchFamily="34" charset="0"/>
              </a:rPr>
              <a:t> and V</a:t>
            </a:r>
            <a:r>
              <a:rPr lang="en-US" sz="2400" kern="0" baseline="-25000" dirty="0">
                <a:solidFill>
                  <a:schemeClr val="bg1"/>
                </a:solidFill>
                <a:latin typeface="Arial" panose="020B0604020202020204" pitchFamily="34" charset="0"/>
                <a:ea typeface="+mn-lt"/>
                <a:cs typeface="Arial" panose="020B0604020202020204" pitchFamily="34" charset="0"/>
              </a:rPr>
              <a:t>IL(max) </a:t>
            </a:r>
            <a:r>
              <a:rPr lang="en-US" sz="2400" kern="0" dirty="0">
                <a:solidFill>
                  <a:schemeClr val="bg1"/>
                </a:solidFill>
                <a:latin typeface="Arial" panose="020B0604020202020204" pitchFamily="34" charset="0"/>
                <a:ea typeface="+mn-lt"/>
                <a:cs typeface="Arial" panose="020B0604020202020204" pitchFamily="34" charset="0"/>
              </a:rPr>
              <a:t>are required to set up </a:t>
            </a:r>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OH</a:t>
            </a:r>
            <a:r>
              <a:rPr lang="en-US" sz="2400" kern="0" dirty="0" smtClean="0">
                <a:solidFill>
                  <a:schemeClr val="bg1"/>
                </a:solidFill>
                <a:latin typeface="Arial" panose="020B0604020202020204" pitchFamily="34" charset="0"/>
                <a:ea typeface="+mn-lt"/>
                <a:cs typeface="Arial" panose="020B0604020202020204" pitchFamily="34" charset="0"/>
              </a:rPr>
              <a:t> </a:t>
            </a:r>
            <a:r>
              <a:rPr lang="en-US" sz="2400" kern="0" dirty="0">
                <a:solidFill>
                  <a:schemeClr val="bg1"/>
                </a:solidFill>
                <a:latin typeface="Arial" panose="020B0604020202020204" pitchFamily="34" charset="0"/>
                <a:ea typeface="+mn-lt"/>
                <a:cs typeface="Arial" panose="020B0604020202020204" pitchFamily="34" charset="0"/>
              </a:rPr>
              <a:t>and V</a:t>
            </a:r>
            <a:r>
              <a:rPr lang="en-US" sz="2400" kern="0" baseline="-25000" dirty="0">
                <a:solidFill>
                  <a:schemeClr val="bg1"/>
                </a:solidFill>
                <a:latin typeface="Arial" panose="020B0604020202020204" pitchFamily="34" charset="0"/>
                <a:ea typeface="+mn-lt"/>
                <a:cs typeface="Arial" panose="020B0604020202020204" pitchFamily="34" charset="0"/>
              </a:rPr>
              <a:t>OL</a:t>
            </a:r>
            <a:r>
              <a:rPr lang="en-US" sz="2400" kern="0" dirty="0">
                <a:solidFill>
                  <a:schemeClr val="bg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ea typeface="+mn-lt"/>
                <a:cs typeface="Arial" panose="020B0604020202020204" pitchFamily="34" charset="0"/>
              </a:rPr>
              <a:t>CMOS inputs have input levels scaled with respect to V</a:t>
            </a:r>
            <a:r>
              <a:rPr lang="en-US" sz="2400" kern="0" baseline="-25000" dirty="0">
                <a:solidFill>
                  <a:schemeClr val="bg1"/>
                </a:solidFill>
                <a:latin typeface="Arial" panose="020B0604020202020204" pitchFamily="34" charset="0"/>
                <a:ea typeface="+mn-lt"/>
                <a:cs typeface="Arial" panose="020B0604020202020204" pitchFamily="34" charset="0"/>
              </a:rPr>
              <a:t>CC</a:t>
            </a:r>
            <a:r>
              <a:rPr lang="en-US" sz="2400" kern="0" dirty="0">
                <a:solidFill>
                  <a:schemeClr val="bg1"/>
                </a:solidFill>
                <a:latin typeface="Arial" panose="020B0604020202020204" pitchFamily="34" charset="0"/>
                <a:ea typeface="+mn-lt"/>
                <a:cs typeface="Arial" panose="020B0604020202020204" pitchFamily="34" charset="0"/>
              </a:rPr>
              <a:t> (for each V</a:t>
            </a:r>
            <a:r>
              <a:rPr lang="en-US" sz="2400" kern="0" baseline="-25000" dirty="0">
                <a:solidFill>
                  <a:schemeClr val="bg1"/>
                </a:solidFill>
                <a:latin typeface="Arial" panose="020B0604020202020204" pitchFamily="34" charset="0"/>
                <a:ea typeface="+mn-lt"/>
                <a:cs typeface="Arial" panose="020B0604020202020204" pitchFamily="34" charset="0"/>
              </a:rPr>
              <a:t>CC</a:t>
            </a:r>
            <a:r>
              <a:rPr lang="en-US" sz="2400" kern="0" dirty="0">
                <a:solidFill>
                  <a:schemeClr val="bg1"/>
                </a:solidFill>
                <a:latin typeface="Arial" panose="020B0604020202020204" pitchFamily="34" charset="0"/>
                <a:ea typeface="+mn-lt"/>
                <a:cs typeface="Arial" panose="020B0604020202020204" pitchFamily="34" charset="0"/>
              </a:rPr>
              <a:t> voltage, V</a:t>
            </a:r>
            <a:r>
              <a:rPr lang="en-US" sz="2400" kern="0" baseline="-25000" dirty="0">
                <a:solidFill>
                  <a:schemeClr val="bg1"/>
                </a:solidFill>
                <a:latin typeface="Arial" panose="020B0604020202020204" pitchFamily="34" charset="0"/>
                <a:ea typeface="+mn-lt"/>
                <a:cs typeface="Arial" panose="020B0604020202020204" pitchFamily="34" charset="0"/>
              </a:rPr>
              <a:t>IH(min) </a:t>
            </a:r>
            <a:r>
              <a:rPr lang="en-US" sz="2400" kern="0" dirty="0">
                <a:solidFill>
                  <a:schemeClr val="bg1"/>
                </a:solidFill>
                <a:latin typeface="Arial" panose="020B0604020202020204" pitchFamily="34" charset="0"/>
                <a:ea typeface="+mn-lt"/>
                <a:cs typeface="Arial" panose="020B0604020202020204" pitchFamily="34" charset="0"/>
              </a:rPr>
              <a:t>and V</a:t>
            </a:r>
            <a:r>
              <a:rPr lang="en-US" sz="2400" kern="0" baseline="-25000" dirty="0">
                <a:solidFill>
                  <a:schemeClr val="bg1"/>
                </a:solidFill>
                <a:latin typeface="Arial" panose="020B0604020202020204" pitchFamily="34" charset="0"/>
                <a:ea typeface="+mn-lt"/>
                <a:cs typeface="Arial" panose="020B0604020202020204" pitchFamily="34" charset="0"/>
              </a:rPr>
              <a:t>IL(max)</a:t>
            </a:r>
            <a:r>
              <a:rPr lang="en-US" sz="2400" kern="0" dirty="0">
                <a:solidFill>
                  <a:schemeClr val="bg1"/>
                </a:solidFill>
                <a:latin typeface="Arial" panose="020B0604020202020204" pitchFamily="34" charset="0"/>
                <a:ea typeface="+mn-lt"/>
                <a:cs typeface="Arial" panose="020B0604020202020204" pitchFamily="34" charset="0"/>
              </a:rPr>
              <a:t> </a:t>
            </a:r>
            <a:r>
              <a:rPr lang="en-US" sz="2400" kern="0" dirty="0" smtClean="0">
                <a:solidFill>
                  <a:schemeClr val="bg1"/>
                </a:solidFill>
                <a:latin typeface="Arial" panose="020B0604020202020204" pitchFamily="34" charset="0"/>
                <a:ea typeface="+mn-lt"/>
                <a:cs typeface="Arial" panose="020B0604020202020204" pitchFamily="34" charset="0"/>
              </a:rPr>
              <a:t>may change</a:t>
            </a:r>
            <a:r>
              <a:rPr lang="en-US" sz="2400" kern="0" dirty="0">
                <a:solidFill>
                  <a:schemeClr val="bg1"/>
                </a:solidFill>
                <a:latin typeface="Arial" panose="020B0604020202020204" pitchFamily="34" charset="0"/>
                <a:ea typeface="+mn-lt"/>
                <a:cs typeface="Arial" panose="020B0604020202020204" pitchFamily="34" charset="0"/>
              </a:rPr>
              <a:t>)</a:t>
            </a:r>
          </a:p>
          <a:p>
            <a:endParaRPr lang="en-US" sz="2400" kern="0" dirty="0">
              <a:solidFill>
                <a:schemeClr val="bg1"/>
              </a:solidFill>
              <a:latin typeface="Arial" panose="020B0604020202020204" pitchFamily="34" charset="0"/>
              <a:ea typeface="+mn-lt"/>
              <a:cs typeface="Arial" panose="020B0604020202020204" pitchFamily="34" charset="0"/>
            </a:endParaRPr>
          </a:p>
          <a:p>
            <a:pPr marL="342900" indent="-342900">
              <a:buFont typeface="Arial" panose="020B0604020202020204" pitchFamily="34" charset="0"/>
              <a:buChar char="•"/>
            </a:pPr>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324522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V</a:t>
            </a:r>
            <a:r>
              <a:rPr lang="en-US" sz="4000" b="1" kern="0" baseline="-25000" dirty="0" smtClean="0">
                <a:solidFill>
                  <a:schemeClr val="tx2">
                    <a:lumMod val="75000"/>
                  </a:schemeClr>
                </a:solidFill>
              </a:rPr>
              <a:t>IH</a:t>
            </a:r>
            <a:r>
              <a:rPr lang="en-US" sz="4000" b="1" kern="0" dirty="0" smtClean="0">
                <a:solidFill>
                  <a:schemeClr val="tx2">
                    <a:lumMod val="75000"/>
                  </a:schemeClr>
                </a:solidFill>
              </a:rPr>
              <a:t> and 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278519" y="1321232"/>
            <a:ext cx="8619296" cy="55367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In datasheet, the 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smtClean="0">
                <a:solidFill>
                  <a:schemeClr val="bg1"/>
                </a:solidFill>
                <a:latin typeface="Arial" panose="020B0604020202020204" pitchFamily="34" charset="0"/>
                <a:ea typeface="+mn-lt"/>
                <a:cs typeface="Arial" panose="020B0604020202020204" pitchFamily="34" charset="0"/>
              </a:rPr>
              <a:t> and V</a:t>
            </a:r>
            <a:r>
              <a:rPr lang="en-US" sz="2400" kern="0" baseline="-25000" dirty="0" smtClean="0">
                <a:solidFill>
                  <a:schemeClr val="bg1"/>
                </a:solidFill>
                <a:latin typeface="Arial" panose="020B0604020202020204" pitchFamily="34" charset="0"/>
                <a:ea typeface="+mn-lt"/>
                <a:cs typeface="Arial" panose="020B0604020202020204" pitchFamily="34" charset="0"/>
              </a:rPr>
              <a:t>IL</a:t>
            </a:r>
            <a:r>
              <a:rPr lang="en-US" sz="2400" kern="0" dirty="0" smtClean="0">
                <a:solidFill>
                  <a:schemeClr val="bg1"/>
                </a:solidFill>
                <a:latin typeface="Arial" panose="020B0604020202020204" pitchFamily="34" charset="0"/>
                <a:ea typeface="+mn-lt"/>
                <a:cs typeface="Arial" panose="020B0604020202020204" pitchFamily="34" charset="0"/>
              </a:rPr>
              <a:t> values are reported for three VCC voltages: 2, 4.5 and 6 V.</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To be able to measure at these VCC voltages and compare the results, a variable voltage source is made by using LM317 voltage regulator and appropriate resistors and a potentiometer. </a:t>
            </a:r>
            <a:endParaRPr lang="en-US" sz="2400" kern="0" dirty="0">
              <a:solidFill>
                <a:schemeClr val="bg1"/>
              </a:solidFill>
              <a:latin typeface="Arial" panose="020B0604020202020204" pitchFamily="34" charset="0"/>
              <a:ea typeface="+mn-lt"/>
              <a:cs typeface="Arial" panose="020B0604020202020204" pitchFamily="34" charset="0"/>
            </a:endParaRPr>
          </a:p>
          <a:p>
            <a:pPr marL="342900" indent="-342900">
              <a:buFont typeface="Arial" panose="020B0604020202020204" pitchFamily="34" charset="0"/>
              <a:buChar char="•"/>
            </a:pP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7" name="Picture 6"/>
          <p:cNvPicPr>
            <a:picLocks noChangeAspect="1"/>
          </p:cNvPicPr>
          <p:nvPr/>
        </p:nvPicPr>
        <p:blipFill>
          <a:blip r:embed="rId4"/>
          <a:stretch>
            <a:fillRect/>
          </a:stretch>
        </p:blipFill>
        <p:spPr>
          <a:xfrm>
            <a:off x="278519" y="3763108"/>
            <a:ext cx="2610473" cy="3094891"/>
          </a:xfrm>
          <a:prstGeom prst="rect">
            <a:avLst/>
          </a:prstGeom>
        </p:spPr>
      </p:pic>
      <p:pic>
        <p:nvPicPr>
          <p:cNvPr id="8" name="Picture 7"/>
          <p:cNvPicPr>
            <a:picLocks noChangeAspect="1"/>
          </p:cNvPicPr>
          <p:nvPr/>
        </p:nvPicPr>
        <p:blipFill>
          <a:blip r:embed="rId5"/>
          <a:stretch>
            <a:fillRect/>
          </a:stretch>
        </p:blipFill>
        <p:spPr>
          <a:xfrm>
            <a:off x="3196601" y="3763108"/>
            <a:ext cx="2677602" cy="3094891"/>
          </a:xfrm>
          <a:prstGeom prst="rect">
            <a:avLst/>
          </a:prstGeom>
        </p:spPr>
      </p:pic>
      <p:pic>
        <p:nvPicPr>
          <p:cNvPr id="9" name="Picture 8"/>
          <p:cNvPicPr>
            <a:picLocks noChangeAspect="1"/>
          </p:cNvPicPr>
          <p:nvPr/>
        </p:nvPicPr>
        <p:blipFill>
          <a:blip r:embed="rId6"/>
          <a:stretch>
            <a:fillRect/>
          </a:stretch>
        </p:blipFill>
        <p:spPr>
          <a:xfrm>
            <a:off x="6301461" y="3763107"/>
            <a:ext cx="2639964" cy="3094892"/>
          </a:xfrm>
          <a:prstGeom prst="rect">
            <a:avLst/>
          </a:prstGeom>
        </p:spPr>
      </p:pic>
    </p:spTree>
    <p:extLst>
      <p:ext uri="{BB962C8B-B14F-4D97-AF65-F5344CB8AC3E}">
        <p14:creationId xmlns:p14="http://schemas.microsoft.com/office/powerpoint/2010/main" val="20173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V</a:t>
            </a:r>
            <a:r>
              <a:rPr lang="en-US" sz="4000" b="1" kern="0" baseline="-25000" dirty="0" smtClean="0">
                <a:solidFill>
                  <a:schemeClr val="tx2">
                    <a:lumMod val="75000"/>
                  </a:schemeClr>
                </a:solidFill>
              </a:rPr>
              <a:t>IH</a:t>
            </a:r>
            <a:r>
              <a:rPr lang="en-US" sz="4000" b="1" kern="0" dirty="0" smtClean="0">
                <a:solidFill>
                  <a:schemeClr val="tx2">
                    <a:lumMod val="75000"/>
                  </a:schemeClr>
                </a:solidFill>
              </a:rPr>
              <a:t> and 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pic>
        <p:nvPicPr>
          <p:cNvPr id="7" name="Picture 6"/>
          <p:cNvPicPr>
            <a:picLocks noChangeAspect="1"/>
          </p:cNvPicPr>
          <p:nvPr/>
        </p:nvPicPr>
        <p:blipFill>
          <a:blip r:embed="rId4"/>
          <a:stretch>
            <a:fillRect/>
          </a:stretch>
        </p:blipFill>
        <p:spPr>
          <a:xfrm>
            <a:off x="2521974" y="1133856"/>
            <a:ext cx="6622026" cy="5724143"/>
          </a:xfrm>
          <a:prstGeom prst="rect">
            <a:avLst/>
          </a:prstGeom>
        </p:spPr>
      </p:pic>
      <p:pic>
        <p:nvPicPr>
          <p:cNvPr id="8" name="Picture 7"/>
          <p:cNvPicPr>
            <a:picLocks noChangeAspect="1"/>
          </p:cNvPicPr>
          <p:nvPr/>
        </p:nvPicPr>
        <p:blipFill>
          <a:blip r:embed="rId5"/>
          <a:stretch>
            <a:fillRect/>
          </a:stretch>
        </p:blipFill>
        <p:spPr>
          <a:xfrm>
            <a:off x="0" y="1133856"/>
            <a:ext cx="2414957" cy="5724144"/>
          </a:xfrm>
          <a:prstGeom prst="rect">
            <a:avLst/>
          </a:prstGeom>
        </p:spPr>
      </p:pic>
    </p:spTree>
    <p:extLst>
      <p:ext uri="{BB962C8B-B14F-4D97-AF65-F5344CB8AC3E}">
        <p14:creationId xmlns:p14="http://schemas.microsoft.com/office/powerpoint/2010/main" val="77675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542289" y="1311246"/>
            <a:ext cx="840828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fontAlgn="base">
              <a:spcBef>
                <a:spcPct val="20000"/>
              </a:spcBef>
              <a:spcAft>
                <a:spcPct val="25000"/>
              </a:spcAft>
              <a:defRPr sz="2400" kern="0">
                <a:solidFill>
                  <a:schemeClr val="bg1"/>
                </a:solidFill>
                <a:latin typeface="Arial" panose="020B0604020202020204" pitchFamily="34" charset="0"/>
                <a:ea typeface="+mn-lt"/>
                <a:cs typeface="Arial" panose="020B0604020202020204" pitchFamily="34" charset="0"/>
              </a:defRPr>
            </a:lvl1pPr>
            <a:lvl2pPr marL="400050" indent="-285750" fontAlgn="base">
              <a:spcBef>
                <a:spcPct val="20000"/>
              </a:spcBef>
              <a:spcAft>
                <a:spcPct val="0"/>
              </a:spcAft>
              <a:buClr>
                <a:srgbClr val="CC0000"/>
              </a:buClr>
              <a:buSzPct val="90000"/>
              <a:buFont typeface="Wingdings" pitchFamily="2" charset="2"/>
              <a:buChar char="§"/>
              <a:defRPr sz="2400"/>
            </a:lvl2pPr>
            <a:lvl3pPr marL="742950" indent="-228600" fontAlgn="base">
              <a:spcBef>
                <a:spcPct val="40000"/>
              </a:spcBef>
              <a:spcAft>
                <a:spcPct val="0"/>
              </a:spcAft>
              <a:buChar char="•"/>
              <a:defRPr sz="2000" i="1"/>
            </a:lvl3pPr>
            <a:lvl4pPr marL="1258888" indent="-228600" fontAlgn="base">
              <a:spcBef>
                <a:spcPct val="40000"/>
              </a:spcBef>
              <a:spcAft>
                <a:spcPct val="0"/>
              </a:spcAft>
              <a:buChar char="–"/>
            </a:lvl4pPr>
            <a:lvl5pPr marL="1422400" fontAlgn="base">
              <a:spcBef>
                <a:spcPct val="20000"/>
              </a:spcBef>
              <a:spcAft>
                <a:spcPct val="0"/>
              </a:spcAft>
            </a:lvl5pPr>
            <a:lvl6pPr marL="1879600" fontAlgn="base">
              <a:spcBef>
                <a:spcPct val="20000"/>
              </a:spcBef>
              <a:spcAft>
                <a:spcPct val="0"/>
              </a:spcAft>
            </a:lvl6pPr>
            <a:lvl7pPr marL="2336800" fontAlgn="base">
              <a:spcBef>
                <a:spcPct val="20000"/>
              </a:spcBef>
              <a:spcAft>
                <a:spcPct val="0"/>
              </a:spcAft>
            </a:lvl7pPr>
            <a:lvl8pPr marL="2794000" fontAlgn="base">
              <a:spcBef>
                <a:spcPct val="20000"/>
              </a:spcBef>
              <a:spcAft>
                <a:spcPct val="0"/>
              </a:spcAft>
            </a:lvl8pPr>
            <a:lvl9pPr marL="3251200" fontAlgn="base">
              <a:spcBef>
                <a:spcPct val="20000"/>
              </a:spcBef>
              <a:spcAft>
                <a:spcPct val="0"/>
              </a:spcAft>
            </a:lvl9pPr>
          </a:lstStyle>
          <a:p>
            <a:r>
              <a:rPr lang="en-US" dirty="0"/>
              <a:t>How to measure </a:t>
            </a:r>
            <a:r>
              <a:rPr lang="en-US" dirty="0" smtClean="0"/>
              <a:t>V</a:t>
            </a:r>
            <a:r>
              <a:rPr lang="en-US" baseline="-25000" dirty="0" smtClean="0"/>
              <a:t>IH(min)</a:t>
            </a:r>
            <a:r>
              <a:rPr lang="en-US" dirty="0" smtClean="0"/>
              <a:t>? </a:t>
            </a:r>
          </a:p>
          <a:p>
            <a:pPr marL="342900" indent="-342900">
              <a:buFont typeface="Arial" panose="020B0604020202020204" pitchFamily="34" charset="0"/>
              <a:buChar char="•"/>
            </a:pPr>
            <a:r>
              <a:rPr lang="en-US" dirty="0" smtClean="0"/>
              <a:t>One input (A) is connected to the analog output of </a:t>
            </a:r>
            <a:r>
              <a:rPr lang="en-US" dirty="0" err="1" smtClean="0"/>
              <a:t>MyDaq</a:t>
            </a:r>
            <a:r>
              <a:rPr lang="en-US" dirty="0" smtClean="0"/>
              <a:t>.</a:t>
            </a:r>
          </a:p>
          <a:p>
            <a:pPr marL="342900" indent="-342900">
              <a:buFont typeface="Arial" panose="020B0604020202020204" pitchFamily="34" charset="0"/>
              <a:buChar char="•"/>
            </a:pPr>
            <a:r>
              <a:rPr lang="en-US" dirty="0" smtClean="0"/>
              <a:t>All other inputs of the IC are grounded.</a:t>
            </a:r>
          </a:p>
          <a:p>
            <a:pPr marL="342900" indent="-342900">
              <a:buFont typeface="Arial" panose="020B0604020202020204" pitchFamily="34" charset="0"/>
              <a:buChar char="•"/>
            </a:pPr>
            <a:r>
              <a:rPr lang="en-US" dirty="0" smtClean="0"/>
              <a:t>Ramp voltage in applied to the connected input.</a:t>
            </a:r>
          </a:p>
          <a:p>
            <a:pPr marL="342900" indent="-342900">
              <a:buFont typeface="Arial" panose="020B0604020202020204" pitchFamily="34" charset="0"/>
              <a:buChar char="•"/>
            </a:pPr>
            <a:r>
              <a:rPr lang="en-US" dirty="0" smtClean="0"/>
              <a:t>The output of the gate is monitored to find at which voltage transition to V</a:t>
            </a:r>
            <a:r>
              <a:rPr lang="en-US" baseline="-25000" dirty="0" smtClean="0"/>
              <a:t>CC</a:t>
            </a:r>
            <a:r>
              <a:rPr lang="en-US" dirty="0" smtClean="0"/>
              <a:t> happens (or change from “0” to “1” logic).</a:t>
            </a:r>
          </a:p>
          <a:p>
            <a:pPr marL="342900" indent="-342900">
              <a:buFont typeface="Arial" panose="020B0604020202020204" pitchFamily="34" charset="0"/>
              <a:buChar char="•"/>
            </a:pPr>
            <a:endParaRPr lang="en-US" dirty="0" smtClean="0"/>
          </a:p>
        </p:txBody>
      </p:sp>
    </p:spTree>
    <p:extLst>
      <p:ext uri="{BB962C8B-B14F-4D97-AF65-F5344CB8AC3E}">
        <p14:creationId xmlns:p14="http://schemas.microsoft.com/office/powerpoint/2010/main" val="1745704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542289" y="1311246"/>
            <a:ext cx="8408280" cy="5878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fontAlgn="base">
              <a:spcBef>
                <a:spcPct val="20000"/>
              </a:spcBef>
              <a:spcAft>
                <a:spcPct val="25000"/>
              </a:spcAft>
              <a:defRPr sz="2400" kern="0">
                <a:solidFill>
                  <a:schemeClr val="bg1"/>
                </a:solidFill>
                <a:latin typeface="Arial" panose="020B0604020202020204" pitchFamily="34" charset="0"/>
                <a:ea typeface="+mn-lt"/>
                <a:cs typeface="Arial" panose="020B0604020202020204" pitchFamily="34" charset="0"/>
              </a:defRPr>
            </a:lvl1pPr>
            <a:lvl2pPr marL="400050" indent="-285750" fontAlgn="base">
              <a:spcBef>
                <a:spcPct val="20000"/>
              </a:spcBef>
              <a:spcAft>
                <a:spcPct val="0"/>
              </a:spcAft>
              <a:buClr>
                <a:srgbClr val="CC0000"/>
              </a:buClr>
              <a:buSzPct val="90000"/>
              <a:buFont typeface="Wingdings" pitchFamily="2" charset="2"/>
              <a:buChar char="§"/>
              <a:defRPr sz="2400"/>
            </a:lvl2pPr>
            <a:lvl3pPr marL="742950" indent="-228600" fontAlgn="base">
              <a:spcBef>
                <a:spcPct val="40000"/>
              </a:spcBef>
              <a:spcAft>
                <a:spcPct val="0"/>
              </a:spcAft>
              <a:buChar char="•"/>
              <a:defRPr sz="2000" i="1"/>
            </a:lvl3pPr>
            <a:lvl4pPr marL="1258888" indent="-228600" fontAlgn="base">
              <a:spcBef>
                <a:spcPct val="40000"/>
              </a:spcBef>
              <a:spcAft>
                <a:spcPct val="0"/>
              </a:spcAft>
              <a:buChar char="–"/>
            </a:lvl4pPr>
            <a:lvl5pPr marL="1422400" fontAlgn="base">
              <a:spcBef>
                <a:spcPct val="20000"/>
              </a:spcBef>
              <a:spcAft>
                <a:spcPct val="0"/>
              </a:spcAft>
            </a:lvl5pPr>
            <a:lvl6pPr marL="1879600" fontAlgn="base">
              <a:spcBef>
                <a:spcPct val="20000"/>
              </a:spcBef>
              <a:spcAft>
                <a:spcPct val="0"/>
              </a:spcAft>
            </a:lvl6pPr>
            <a:lvl7pPr marL="2336800" fontAlgn="base">
              <a:spcBef>
                <a:spcPct val="20000"/>
              </a:spcBef>
              <a:spcAft>
                <a:spcPct val="0"/>
              </a:spcAft>
            </a:lvl7pPr>
            <a:lvl8pPr marL="2794000" fontAlgn="base">
              <a:spcBef>
                <a:spcPct val="20000"/>
              </a:spcBef>
              <a:spcAft>
                <a:spcPct val="0"/>
              </a:spcAft>
            </a:lvl8pPr>
            <a:lvl9pPr marL="3251200" fontAlgn="base">
              <a:spcBef>
                <a:spcPct val="20000"/>
              </a:spcBef>
              <a:spcAft>
                <a:spcPct val="0"/>
              </a:spcAft>
            </a:lvl9pPr>
          </a:lstStyle>
          <a:p>
            <a:r>
              <a:rPr lang="en-US" dirty="0" smtClean="0"/>
              <a:t>Circuit for testing V</a:t>
            </a:r>
            <a:r>
              <a:rPr lang="en-US" baseline="-25000" dirty="0" smtClean="0"/>
              <a:t>IH</a:t>
            </a:r>
            <a:r>
              <a:rPr lang="en-US" dirty="0" smtClean="0"/>
              <a:t> and V</a:t>
            </a:r>
            <a:r>
              <a:rPr lang="en-US" baseline="-25000" dirty="0" smtClean="0"/>
              <a:t>IL</a:t>
            </a:r>
          </a:p>
        </p:txBody>
      </p:sp>
      <p:pic>
        <p:nvPicPr>
          <p:cNvPr id="7" name="Picture 6"/>
          <p:cNvPicPr>
            <a:picLocks noChangeAspect="1"/>
          </p:cNvPicPr>
          <p:nvPr/>
        </p:nvPicPr>
        <p:blipFill>
          <a:blip r:embed="rId4"/>
          <a:stretch>
            <a:fillRect/>
          </a:stretch>
        </p:blipFill>
        <p:spPr>
          <a:xfrm>
            <a:off x="0" y="1971338"/>
            <a:ext cx="9144000" cy="4886662"/>
          </a:xfrm>
          <a:prstGeom prst="rect">
            <a:avLst/>
          </a:prstGeom>
        </p:spPr>
      </p:pic>
    </p:spTree>
    <p:extLst>
      <p:ext uri="{BB962C8B-B14F-4D97-AF65-F5344CB8AC3E}">
        <p14:creationId xmlns:p14="http://schemas.microsoft.com/office/powerpoint/2010/main" val="402086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542289" y="1311246"/>
            <a:ext cx="8408280" cy="5878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fontAlgn="base">
              <a:spcBef>
                <a:spcPct val="20000"/>
              </a:spcBef>
              <a:spcAft>
                <a:spcPct val="25000"/>
              </a:spcAft>
              <a:defRPr sz="2400" kern="0">
                <a:solidFill>
                  <a:schemeClr val="bg1"/>
                </a:solidFill>
                <a:latin typeface="Arial" panose="020B0604020202020204" pitchFamily="34" charset="0"/>
                <a:ea typeface="+mn-lt"/>
                <a:cs typeface="Arial" panose="020B0604020202020204" pitchFamily="34" charset="0"/>
              </a:defRPr>
            </a:lvl1pPr>
            <a:lvl2pPr marL="400050" indent="-285750" fontAlgn="base">
              <a:spcBef>
                <a:spcPct val="20000"/>
              </a:spcBef>
              <a:spcAft>
                <a:spcPct val="0"/>
              </a:spcAft>
              <a:buClr>
                <a:srgbClr val="CC0000"/>
              </a:buClr>
              <a:buSzPct val="90000"/>
              <a:buFont typeface="Wingdings" pitchFamily="2" charset="2"/>
              <a:buChar char="§"/>
              <a:defRPr sz="2400"/>
            </a:lvl2pPr>
            <a:lvl3pPr marL="742950" indent="-228600" fontAlgn="base">
              <a:spcBef>
                <a:spcPct val="40000"/>
              </a:spcBef>
              <a:spcAft>
                <a:spcPct val="0"/>
              </a:spcAft>
              <a:buChar char="•"/>
              <a:defRPr sz="2000" i="1"/>
            </a:lvl3pPr>
            <a:lvl4pPr marL="1258888" indent="-228600" fontAlgn="base">
              <a:spcBef>
                <a:spcPct val="40000"/>
              </a:spcBef>
              <a:spcAft>
                <a:spcPct val="0"/>
              </a:spcAft>
              <a:buChar char="–"/>
            </a:lvl4pPr>
            <a:lvl5pPr marL="1422400" fontAlgn="base">
              <a:spcBef>
                <a:spcPct val="20000"/>
              </a:spcBef>
              <a:spcAft>
                <a:spcPct val="0"/>
              </a:spcAft>
            </a:lvl5pPr>
            <a:lvl6pPr marL="1879600" fontAlgn="base">
              <a:spcBef>
                <a:spcPct val="20000"/>
              </a:spcBef>
              <a:spcAft>
                <a:spcPct val="0"/>
              </a:spcAft>
            </a:lvl6pPr>
            <a:lvl7pPr marL="2336800" fontAlgn="base">
              <a:spcBef>
                <a:spcPct val="20000"/>
              </a:spcBef>
              <a:spcAft>
                <a:spcPct val="0"/>
              </a:spcAft>
            </a:lvl7pPr>
            <a:lvl8pPr marL="2794000" fontAlgn="base">
              <a:spcBef>
                <a:spcPct val="20000"/>
              </a:spcBef>
              <a:spcAft>
                <a:spcPct val="0"/>
              </a:spcAft>
            </a:lvl8pPr>
            <a:lvl9pPr marL="3251200" fontAlgn="base">
              <a:spcBef>
                <a:spcPct val="20000"/>
              </a:spcBef>
              <a:spcAft>
                <a:spcPct val="0"/>
              </a:spcAft>
            </a:lvl9pPr>
          </a:lstStyle>
          <a:p>
            <a:r>
              <a:rPr lang="en-US" dirty="0" err="1" smtClean="0"/>
              <a:t>LabView</a:t>
            </a:r>
            <a:r>
              <a:rPr lang="en-US" dirty="0" smtClean="0"/>
              <a:t> Code: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76528"/>
            <a:ext cx="9144000" cy="4044462"/>
          </a:xfrm>
          <a:prstGeom prst="rect">
            <a:avLst/>
          </a:prstGeom>
        </p:spPr>
      </p:pic>
    </p:spTree>
    <p:extLst>
      <p:ext uri="{BB962C8B-B14F-4D97-AF65-F5344CB8AC3E}">
        <p14:creationId xmlns:p14="http://schemas.microsoft.com/office/powerpoint/2010/main" val="3967993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3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Results of V</a:t>
            </a:r>
            <a:r>
              <a:rPr lang="en-US" sz="2400" kern="0" baseline="-25000" dirty="0" smtClean="0">
                <a:solidFill>
                  <a:schemeClr val="bg1"/>
                </a:solidFill>
                <a:latin typeface="Arial" panose="020B0604020202020204" pitchFamily="34" charset="0"/>
                <a:cs typeface="Arial" panose="020B0604020202020204" pitchFamily="34" charset="0"/>
              </a:rPr>
              <a:t>IL(max)</a:t>
            </a:r>
            <a:r>
              <a:rPr lang="en-US" sz="2400" kern="0" dirty="0" smtClean="0">
                <a:solidFill>
                  <a:schemeClr val="bg1"/>
                </a:solidFill>
                <a:latin typeface="Arial" panose="020B0604020202020204" pitchFamily="34" charset="0"/>
                <a:cs typeface="Arial" panose="020B0604020202020204" pitchFamily="34" charset="0"/>
              </a:rPr>
              <a:t> for V</a:t>
            </a:r>
            <a:r>
              <a:rPr lang="en-US" sz="2400" kern="0" baseline="-25000" dirty="0" smtClean="0">
                <a:solidFill>
                  <a:schemeClr val="bg1"/>
                </a:solidFill>
                <a:latin typeface="Arial" panose="020B0604020202020204" pitchFamily="34" charset="0"/>
                <a:cs typeface="Arial" panose="020B0604020202020204" pitchFamily="34" charset="0"/>
              </a:rPr>
              <a:t>CC</a:t>
            </a:r>
            <a:r>
              <a:rPr lang="en-US" sz="2400" kern="0" dirty="0" smtClean="0">
                <a:solidFill>
                  <a:schemeClr val="bg1"/>
                </a:solidFill>
                <a:latin typeface="Arial" panose="020B0604020202020204" pitchFamily="34" charset="0"/>
                <a:cs typeface="Arial" panose="020B0604020202020204" pitchFamily="34" charset="0"/>
              </a:rPr>
              <a:t>= 4.5 V </a:t>
            </a:r>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 V</a:t>
            </a:r>
            <a:r>
              <a:rPr lang="en-US" sz="2400" kern="0" baseline="-25000" dirty="0" smtClean="0">
                <a:solidFill>
                  <a:schemeClr val="bg1"/>
                </a:solidFill>
                <a:latin typeface="Arial" panose="020B0604020202020204" pitchFamily="34" charset="0"/>
                <a:cs typeface="Arial" panose="020B0604020202020204" pitchFamily="34" charset="0"/>
                <a:sym typeface="Wingdings" panose="05000000000000000000" pitchFamily="2" charset="2"/>
              </a:rPr>
              <a:t>IL</a:t>
            </a:r>
            <a:r>
              <a:rPr lang="en-US" sz="2400" kern="0" dirty="0" smtClean="0">
                <a:solidFill>
                  <a:schemeClr val="bg1"/>
                </a:solidFill>
                <a:latin typeface="Arial" panose="020B0604020202020204" pitchFamily="34" charset="0"/>
                <a:cs typeface="Arial" panose="020B0604020202020204" pitchFamily="34" charset="0"/>
                <a:sym typeface="Wingdings" panose="05000000000000000000" pitchFamily="2" charset="2"/>
              </a:rPr>
              <a:t> = 1.59 V </a:t>
            </a:r>
            <a:endParaRPr lang="en-US" sz="2400" kern="0" dirty="0" smtClean="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6" name="Picture 5"/>
          <p:cNvPicPr>
            <a:picLocks noChangeAspect="1"/>
          </p:cNvPicPr>
          <p:nvPr/>
        </p:nvPicPr>
        <p:blipFill>
          <a:blip r:embed="rId4"/>
          <a:stretch>
            <a:fillRect/>
          </a:stretch>
        </p:blipFill>
        <p:spPr>
          <a:xfrm>
            <a:off x="0" y="1846384"/>
            <a:ext cx="9144000" cy="5011615"/>
          </a:xfrm>
          <a:prstGeom prst="rect">
            <a:avLst/>
          </a:prstGeom>
        </p:spPr>
      </p:pic>
    </p:spTree>
    <p:extLst>
      <p:ext uri="{BB962C8B-B14F-4D97-AF65-F5344CB8AC3E}">
        <p14:creationId xmlns:p14="http://schemas.microsoft.com/office/powerpoint/2010/main" val="1295761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4"/>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V</a:t>
            </a:r>
            <a:r>
              <a:rPr lang="en-US" sz="4000" b="1" kern="0" baseline="-25000" dirty="0">
                <a:solidFill>
                  <a:schemeClr val="tx2">
                    <a:lumMod val="75000"/>
                  </a:schemeClr>
                </a:solidFill>
              </a:rPr>
              <a:t>IL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5"/>
            <a:ext cx="8229600" cy="5222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Results of V</a:t>
            </a:r>
            <a:r>
              <a:rPr lang="en-US" sz="2400" kern="0" baseline="-25000" dirty="0">
                <a:solidFill>
                  <a:schemeClr val="bg1"/>
                </a:solidFill>
                <a:latin typeface="Arial" panose="020B0604020202020204" pitchFamily="34" charset="0"/>
                <a:cs typeface="Arial" panose="020B0604020202020204" pitchFamily="34" charset="0"/>
              </a:rPr>
              <a:t>IL(max)</a:t>
            </a:r>
            <a:r>
              <a:rPr lang="en-US" sz="2400" kern="0" dirty="0">
                <a:solidFill>
                  <a:schemeClr val="bg1"/>
                </a:solidFill>
                <a:latin typeface="Arial" panose="020B0604020202020204" pitchFamily="34" charset="0"/>
                <a:cs typeface="Arial" panose="020B0604020202020204" pitchFamily="34" charset="0"/>
              </a:rPr>
              <a:t> for V</a:t>
            </a:r>
            <a:r>
              <a:rPr lang="en-US" sz="2400" kern="0" baseline="-25000" dirty="0">
                <a:solidFill>
                  <a:schemeClr val="bg1"/>
                </a:solidFill>
                <a:latin typeface="Arial" panose="020B0604020202020204" pitchFamily="34" charset="0"/>
                <a:cs typeface="Arial" panose="020B0604020202020204" pitchFamily="34" charset="0"/>
              </a:rPr>
              <a:t>CC</a:t>
            </a:r>
            <a:r>
              <a:rPr lang="en-US" sz="2400" kern="0" dirty="0">
                <a:solidFill>
                  <a:schemeClr val="bg1"/>
                </a:solidFill>
                <a:latin typeface="Arial" panose="020B0604020202020204" pitchFamily="34" charset="0"/>
                <a:cs typeface="Arial" panose="020B0604020202020204" pitchFamily="34" charset="0"/>
              </a:rPr>
              <a:t>= 4.5 V </a:t>
            </a:r>
            <a:r>
              <a:rPr lang="en-US" sz="2400" kern="0" dirty="0">
                <a:solidFill>
                  <a:schemeClr val="bg1"/>
                </a:solidFill>
                <a:latin typeface="Arial" panose="020B0604020202020204" pitchFamily="34" charset="0"/>
                <a:cs typeface="Arial" panose="020B0604020202020204" pitchFamily="34" charset="0"/>
                <a:sym typeface="Wingdings" panose="05000000000000000000" pitchFamily="2" charset="2"/>
              </a:rPr>
              <a:t> V</a:t>
            </a:r>
            <a:r>
              <a:rPr lang="en-US" sz="2400" kern="0" baseline="-25000" dirty="0">
                <a:solidFill>
                  <a:schemeClr val="bg1"/>
                </a:solidFill>
                <a:latin typeface="Arial" panose="020B0604020202020204" pitchFamily="34" charset="0"/>
                <a:cs typeface="Arial" panose="020B0604020202020204" pitchFamily="34" charset="0"/>
                <a:sym typeface="Wingdings" panose="05000000000000000000" pitchFamily="2" charset="2"/>
              </a:rPr>
              <a:t>IL</a:t>
            </a:r>
            <a:r>
              <a:rPr lang="en-US" sz="2400" kern="0" dirty="0">
                <a:solidFill>
                  <a:schemeClr val="bg1"/>
                </a:solidFill>
                <a:latin typeface="Arial" panose="020B0604020202020204" pitchFamily="34" charset="0"/>
                <a:cs typeface="Arial" panose="020B0604020202020204" pitchFamily="34" charset="0"/>
                <a:sym typeface="Wingdings" panose="05000000000000000000" pitchFamily="2" charset="2"/>
              </a:rPr>
              <a:t> = 1.59 V </a:t>
            </a:r>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a:p>
            <a:r>
              <a:rPr lang="en-US" sz="2400" kern="0" dirty="0" smtClean="0">
                <a:solidFill>
                  <a:schemeClr val="bg1"/>
                </a:solidFill>
                <a:latin typeface="Arial" panose="020B0604020202020204" pitchFamily="34" charset="0"/>
                <a:ea typeface="+mn-lt"/>
                <a:cs typeface="Arial" panose="020B0604020202020204" pitchFamily="34" charset="0"/>
              </a:rPr>
              <a:t> </a:t>
            </a:r>
          </a:p>
          <a:p>
            <a:r>
              <a:rPr lang="en-US" sz="2400" kern="0" dirty="0" smtClean="0">
                <a:solidFill>
                  <a:schemeClr val="bg1"/>
                </a:solidFill>
                <a:latin typeface="Arial" panose="020B0604020202020204" pitchFamily="34" charset="0"/>
                <a:ea typeface="+mn-lt"/>
                <a:cs typeface="Arial" panose="020B0604020202020204" pitchFamily="34" charset="0"/>
              </a:rPr>
              <a:t>In the datasheet, it is stated that V</a:t>
            </a:r>
            <a:r>
              <a:rPr lang="en-US" sz="2400" kern="0" baseline="-25000" dirty="0" smtClean="0">
                <a:solidFill>
                  <a:schemeClr val="bg1"/>
                </a:solidFill>
                <a:latin typeface="Arial" panose="020B0604020202020204" pitchFamily="34" charset="0"/>
                <a:ea typeface="+mn-lt"/>
                <a:cs typeface="Arial" panose="020B0604020202020204" pitchFamily="34" charset="0"/>
              </a:rPr>
              <a:t>IL(max)</a:t>
            </a:r>
            <a:r>
              <a:rPr lang="en-US" sz="2400" kern="0" dirty="0" smtClean="0">
                <a:solidFill>
                  <a:schemeClr val="bg1"/>
                </a:solidFill>
                <a:latin typeface="Arial" panose="020B0604020202020204" pitchFamily="34" charset="0"/>
                <a:ea typeface="+mn-lt"/>
                <a:cs typeface="Arial" panose="020B0604020202020204" pitchFamily="34" charset="0"/>
              </a:rPr>
              <a:t> = 1.35, but the test result is much higher than the specified maximum value.  The same issue happened when I test measure 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smtClean="0">
                <a:solidFill>
                  <a:schemeClr val="bg1"/>
                </a:solidFill>
                <a:latin typeface="Arial" panose="020B0604020202020204" pitchFamily="34" charset="0"/>
                <a:ea typeface="+mn-lt"/>
                <a:cs typeface="Arial" panose="020B0604020202020204" pitchFamily="34" charset="0"/>
              </a:rPr>
              <a:t>: </a:t>
            </a:r>
          </a:p>
          <a:p>
            <a:r>
              <a:rPr lang="en-US" sz="2400" kern="0" dirty="0" smtClean="0">
                <a:solidFill>
                  <a:schemeClr val="bg1"/>
                </a:solidFill>
                <a:latin typeface="Arial" panose="020B0604020202020204" pitchFamily="34" charset="0"/>
                <a:ea typeface="+mn-lt"/>
                <a:cs typeface="Arial" panose="020B0604020202020204" pitchFamily="34" charset="0"/>
                <a:sym typeface="Wingdings" panose="05000000000000000000" pitchFamily="2" charset="2"/>
              </a:rPr>
              <a:t> </a:t>
            </a:r>
            <a:r>
              <a:rPr lang="en-US" sz="2400" kern="0" dirty="0" smtClean="0">
                <a:solidFill>
                  <a:schemeClr val="bg1"/>
                </a:solidFill>
                <a:latin typeface="Arial" panose="020B0604020202020204" pitchFamily="34" charset="0"/>
                <a:ea typeface="+mn-lt"/>
                <a:cs typeface="Arial" panose="020B0604020202020204" pitchFamily="34" charset="0"/>
              </a:rPr>
              <a:t>Measured 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smtClean="0">
                <a:solidFill>
                  <a:schemeClr val="bg1"/>
                </a:solidFill>
                <a:latin typeface="Arial" panose="020B0604020202020204" pitchFamily="34" charset="0"/>
                <a:ea typeface="+mn-lt"/>
                <a:cs typeface="Arial" panose="020B0604020202020204" pitchFamily="34" charset="0"/>
              </a:rPr>
              <a:t> value is smaller than V</a:t>
            </a:r>
            <a:r>
              <a:rPr lang="en-US" sz="2400" kern="0" baseline="-25000" dirty="0" smtClean="0">
                <a:solidFill>
                  <a:schemeClr val="bg1"/>
                </a:solidFill>
                <a:latin typeface="Arial" panose="020B0604020202020204" pitchFamily="34" charset="0"/>
                <a:ea typeface="+mn-lt"/>
                <a:cs typeface="Arial" panose="020B0604020202020204" pitchFamily="34" charset="0"/>
              </a:rPr>
              <a:t>IH(min)</a:t>
            </a:r>
            <a:r>
              <a:rPr lang="en-US" sz="2400" kern="0" dirty="0" smtClean="0">
                <a:solidFill>
                  <a:schemeClr val="bg1"/>
                </a:solidFill>
                <a:latin typeface="Arial" panose="020B0604020202020204" pitchFamily="34" charset="0"/>
                <a:ea typeface="+mn-lt"/>
                <a:cs typeface="Arial" panose="020B0604020202020204" pitchFamily="34" charset="0"/>
              </a:rPr>
              <a:t>.</a:t>
            </a:r>
          </a:p>
          <a:p>
            <a:r>
              <a:rPr lang="en-US" sz="2400" kern="0" dirty="0" smtClean="0">
                <a:solidFill>
                  <a:schemeClr val="bg1"/>
                </a:solidFill>
                <a:latin typeface="Arial" panose="020B0604020202020204" pitchFamily="34" charset="0"/>
                <a:ea typeface="+mn-lt"/>
                <a:cs typeface="Arial" panose="020B0604020202020204" pitchFamily="34" charset="0"/>
              </a:rPr>
              <a:t>This happens when V</a:t>
            </a:r>
            <a:r>
              <a:rPr lang="en-US" sz="2400" kern="0" baseline="-25000" dirty="0" smtClean="0">
                <a:solidFill>
                  <a:schemeClr val="bg1"/>
                </a:solidFill>
                <a:latin typeface="Arial" panose="020B0604020202020204" pitchFamily="34" charset="0"/>
                <a:ea typeface="+mn-lt"/>
                <a:cs typeface="Arial" panose="020B0604020202020204" pitchFamily="34" charset="0"/>
              </a:rPr>
              <a:t>IL(max)</a:t>
            </a:r>
            <a:r>
              <a:rPr lang="en-US" sz="2400" kern="0" dirty="0" smtClean="0">
                <a:solidFill>
                  <a:schemeClr val="bg1"/>
                </a:solidFill>
                <a:latin typeface="Arial" panose="020B0604020202020204" pitchFamily="34" charset="0"/>
                <a:ea typeface="+mn-lt"/>
                <a:cs typeface="Arial" panose="020B0604020202020204" pitchFamily="34" charset="0"/>
              </a:rPr>
              <a:t> is measured. </a:t>
            </a:r>
            <a:r>
              <a:rPr lang="en-US" sz="2400" kern="0" dirty="0">
                <a:solidFill>
                  <a:schemeClr val="bg1"/>
                </a:solidFill>
                <a:latin typeface="Arial" panose="020B0604020202020204" pitchFamily="34" charset="0"/>
                <a:ea typeface="+mn-lt"/>
                <a:cs typeface="Arial" panose="020B0604020202020204" pitchFamily="34" charset="0"/>
              </a:rPr>
              <a:t>Measured </a:t>
            </a:r>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IL</a:t>
            </a:r>
            <a:r>
              <a:rPr lang="en-US" sz="2400" kern="0" dirty="0" smtClean="0">
                <a:solidFill>
                  <a:schemeClr val="bg1"/>
                </a:solidFill>
                <a:latin typeface="Arial" panose="020B0604020202020204" pitchFamily="34" charset="0"/>
                <a:ea typeface="+mn-lt"/>
                <a:cs typeface="Arial" panose="020B0604020202020204" pitchFamily="34" charset="0"/>
              </a:rPr>
              <a:t> </a:t>
            </a:r>
            <a:r>
              <a:rPr lang="en-US" sz="2400" kern="0" dirty="0">
                <a:solidFill>
                  <a:schemeClr val="bg1"/>
                </a:solidFill>
                <a:latin typeface="Arial" panose="020B0604020202020204" pitchFamily="34" charset="0"/>
                <a:ea typeface="+mn-lt"/>
                <a:cs typeface="Arial" panose="020B0604020202020204" pitchFamily="34" charset="0"/>
              </a:rPr>
              <a:t>value is </a:t>
            </a:r>
            <a:r>
              <a:rPr lang="en-US" sz="2400" kern="0" dirty="0" smtClean="0">
                <a:solidFill>
                  <a:schemeClr val="bg1"/>
                </a:solidFill>
                <a:latin typeface="Arial" panose="020B0604020202020204" pitchFamily="34" charset="0"/>
                <a:ea typeface="+mn-lt"/>
                <a:cs typeface="Arial" panose="020B0604020202020204" pitchFamily="34" charset="0"/>
              </a:rPr>
              <a:t>greater than V</a:t>
            </a:r>
            <a:r>
              <a:rPr lang="en-US" sz="2400" kern="0" baseline="-25000" dirty="0" smtClean="0">
                <a:solidFill>
                  <a:schemeClr val="bg1"/>
                </a:solidFill>
                <a:latin typeface="Arial" panose="020B0604020202020204" pitchFamily="34" charset="0"/>
                <a:ea typeface="+mn-lt"/>
                <a:cs typeface="Arial" panose="020B0604020202020204" pitchFamily="34" charset="0"/>
              </a:rPr>
              <a:t>IL(max)</a:t>
            </a:r>
            <a:r>
              <a:rPr lang="en-US" sz="2400" kern="0" dirty="0" smtClean="0">
                <a:solidFill>
                  <a:schemeClr val="bg1"/>
                </a:solidFill>
                <a:latin typeface="Arial" panose="020B0604020202020204" pitchFamily="34" charset="0"/>
                <a:ea typeface="+mn-lt"/>
                <a:cs typeface="Arial" panose="020B0604020202020204" pitchFamily="34" charset="0"/>
              </a:rPr>
              <a:t>.</a:t>
            </a:r>
            <a:endParaRPr lang="en-US" sz="2400" kern="0" dirty="0">
              <a:solidFill>
                <a:schemeClr val="bg1"/>
              </a:solidFill>
              <a:latin typeface="Arial" panose="020B0604020202020204" pitchFamily="34" charset="0"/>
              <a:ea typeface="+mn-lt"/>
              <a:cs typeface="Arial" panose="020B0604020202020204" pitchFamily="34" charset="0"/>
            </a:endParaRPr>
          </a:p>
          <a:p>
            <a:endParaRPr lang="en-US" sz="2400" kern="0" dirty="0" smtClean="0">
              <a:solidFill>
                <a:schemeClr val="bg1"/>
              </a:solidFill>
              <a:latin typeface="Arial" panose="020B0604020202020204" pitchFamily="34" charset="0"/>
              <a:ea typeface="+mn-lt"/>
              <a:cs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269564817"/>
              </p:ext>
            </p:extLst>
          </p:nvPr>
        </p:nvGraphicFramePr>
        <p:xfrm>
          <a:off x="346024" y="1967554"/>
          <a:ext cx="8455140" cy="679572"/>
        </p:xfrm>
        <a:graphic>
          <a:graphicData uri="http://schemas.openxmlformats.org/presentationml/2006/ole">
            <mc:AlternateContent xmlns:mc="http://schemas.openxmlformats.org/markup-compatibility/2006">
              <mc:Choice xmlns:v="urn:schemas-microsoft-com:vml" Requires="v">
                <p:oleObj spid="_x0000_s2137" name="Worksheet" r:id="rId5" imgW="5095824" imgH="409489" progId="Excel.Sheet.12">
                  <p:embed/>
                </p:oleObj>
              </mc:Choice>
              <mc:Fallback>
                <p:oleObj name="Worksheet" r:id="rId5" imgW="5095824" imgH="409489" progId="Excel.Sheet.12">
                  <p:embed/>
                  <p:pic>
                    <p:nvPicPr>
                      <p:cNvPr id="0" name=""/>
                      <p:cNvPicPr/>
                      <p:nvPr/>
                    </p:nvPicPr>
                    <p:blipFill>
                      <a:blip r:embed="rId6"/>
                      <a:stretch>
                        <a:fillRect/>
                      </a:stretch>
                    </p:blipFill>
                    <p:spPr>
                      <a:xfrm>
                        <a:off x="346024" y="1967554"/>
                        <a:ext cx="8455140" cy="679572"/>
                      </a:xfrm>
                      <a:prstGeom prst="rect">
                        <a:avLst/>
                      </a:prstGeom>
                    </p:spPr>
                  </p:pic>
                </p:oleObj>
              </mc:Fallback>
            </mc:AlternateContent>
          </a:graphicData>
        </a:graphic>
      </p:graphicFrame>
    </p:spTree>
    <p:extLst>
      <p:ext uri="{BB962C8B-B14F-4D97-AF65-F5344CB8AC3E}">
        <p14:creationId xmlns:p14="http://schemas.microsoft.com/office/powerpoint/2010/main" val="3789917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V</a:t>
            </a:r>
            <a:r>
              <a:rPr lang="en-US" sz="4000" b="1" kern="0" baseline="-25000" dirty="0">
                <a:solidFill>
                  <a:schemeClr val="tx2">
                    <a:lumMod val="75000"/>
                  </a:schemeClr>
                </a:solidFill>
              </a:rPr>
              <a:t>IL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Why did it happen? </a:t>
            </a: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3" name="Picture 2"/>
          <p:cNvPicPr>
            <a:picLocks noChangeAspect="1"/>
          </p:cNvPicPr>
          <p:nvPr/>
        </p:nvPicPr>
        <p:blipFill>
          <a:blip r:embed="rId4"/>
          <a:stretch>
            <a:fillRect/>
          </a:stretch>
        </p:blipFill>
        <p:spPr>
          <a:xfrm>
            <a:off x="0" y="2321169"/>
            <a:ext cx="9144000" cy="3437441"/>
          </a:xfrm>
          <a:prstGeom prst="rect">
            <a:avLst/>
          </a:prstGeom>
        </p:spPr>
      </p:pic>
    </p:spTree>
    <p:extLst>
      <p:ext uri="{BB962C8B-B14F-4D97-AF65-F5344CB8AC3E}">
        <p14:creationId xmlns:p14="http://schemas.microsoft.com/office/powerpoint/2010/main" val="3042345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V</a:t>
            </a:r>
            <a:r>
              <a:rPr lang="en-US" sz="4000" b="1" kern="0" baseline="-25000" dirty="0">
                <a:solidFill>
                  <a:schemeClr val="tx2">
                    <a:lumMod val="75000"/>
                  </a:schemeClr>
                </a:solidFill>
              </a:rPr>
              <a:t>IL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For example:</a:t>
            </a: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 y="1969476"/>
            <a:ext cx="9144000" cy="4193579"/>
          </a:xfrm>
          <a:prstGeom prst="rect">
            <a:avLst/>
          </a:prstGeom>
        </p:spPr>
      </p:pic>
    </p:spTree>
    <p:extLst>
      <p:ext uri="{BB962C8B-B14F-4D97-AF65-F5344CB8AC3E}">
        <p14:creationId xmlns:p14="http://schemas.microsoft.com/office/powerpoint/2010/main" val="151568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Why </a:t>
            </a:r>
            <a:r>
              <a:rPr lang="en-US" sz="4000" b="1" kern="0" dirty="0">
                <a:solidFill>
                  <a:schemeClr val="tx2">
                    <a:lumMod val="75000"/>
                  </a:schemeClr>
                </a:solidFill>
              </a:rPr>
              <a:t>testing?</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188720"/>
            <a:ext cx="8612965"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dirty="0">
                <a:solidFill>
                  <a:schemeClr val="bg1"/>
                </a:solidFill>
                <a:latin typeface="Arial"/>
                <a:ea typeface="+mn-lt"/>
                <a:cs typeface="Arial"/>
              </a:rPr>
              <a:t>Testing of chips is necessary because the chip manufacturing process cannot provide 100% yield and chips need to be screened. Therefore, every chip has to be tested before it is shipped out to the market. </a:t>
            </a:r>
          </a:p>
          <a:p>
            <a:r>
              <a:rPr lang="en-US" sz="2350" dirty="0">
                <a:solidFill>
                  <a:schemeClr val="bg1"/>
                </a:solidFill>
                <a:latin typeface="Arial"/>
                <a:ea typeface="+mn-lt"/>
                <a:cs typeface="Arial"/>
              </a:rPr>
              <a:t>We do testing to:</a:t>
            </a:r>
          </a:p>
          <a:p>
            <a:pPr marL="342900" indent="-342900">
              <a:spcBef>
                <a:spcPts val="0"/>
              </a:spcBef>
              <a:spcAft>
                <a:spcPts val="0"/>
              </a:spcAft>
              <a:buAutoNum type="arabicPeriod"/>
            </a:pPr>
            <a:r>
              <a:rPr lang="en-US" sz="2350" dirty="0">
                <a:solidFill>
                  <a:schemeClr val="bg1"/>
                </a:solidFill>
                <a:latin typeface="Arial"/>
                <a:ea typeface="+mn-lt"/>
                <a:cs typeface="+mn-lt"/>
              </a:rPr>
              <a:t>Measuring the properties or performance of products, to be sure that they meet the published specifications (datasheets)</a:t>
            </a:r>
          </a:p>
          <a:p>
            <a:pPr marL="342900" indent="-342900">
              <a:spcBef>
                <a:spcPts val="0"/>
              </a:spcBef>
              <a:spcAft>
                <a:spcPts val="0"/>
              </a:spcAft>
              <a:buFont typeface="+mj-lt"/>
              <a:buAutoNum type="arabicPeriod"/>
            </a:pPr>
            <a:r>
              <a:rPr lang="en-US" sz="2350" dirty="0">
                <a:solidFill>
                  <a:schemeClr val="bg1"/>
                </a:solidFill>
                <a:latin typeface="Arial"/>
                <a:ea typeface="+mn-lt"/>
                <a:cs typeface="+mn-lt"/>
              </a:rPr>
              <a:t>Ensure the quality of the product (Quality means satisfying the user’s needs at a minimum cost)</a:t>
            </a:r>
          </a:p>
          <a:p>
            <a:pPr marL="342900" indent="-342900">
              <a:spcBef>
                <a:spcPts val="0"/>
              </a:spcBef>
              <a:spcAft>
                <a:spcPts val="0"/>
              </a:spcAft>
              <a:buFont typeface="+mj-lt"/>
              <a:buAutoNum type="arabicPeriod"/>
            </a:pPr>
            <a:r>
              <a:rPr lang="en-US" sz="2350" dirty="0">
                <a:solidFill>
                  <a:schemeClr val="bg1"/>
                </a:solidFill>
                <a:latin typeface="Arial"/>
                <a:ea typeface="+mn-lt"/>
                <a:cs typeface="+mn-lt"/>
              </a:rPr>
              <a:t>Increase the overall quality of the system</a:t>
            </a:r>
          </a:p>
          <a:p>
            <a:pPr marL="342900" indent="-342900">
              <a:spcBef>
                <a:spcPts val="0"/>
              </a:spcBef>
              <a:spcAft>
                <a:spcPts val="0"/>
              </a:spcAft>
              <a:buAutoNum type="arabicPeriod"/>
            </a:pPr>
            <a:r>
              <a:rPr lang="en-US" sz="2350" dirty="0">
                <a:solidFill>
                  <a:schemeClr val="bg1"/>
                </a:solidFill>
                <a:latin typeface="Arial"/>
                <a:ea typeface="+mn-lt"/>
                <a:cs typeface="+mn-lt"/>
              </a:rPr>
              <a:t>Identify defects and reduce flaws in the components at earlier stage </a:t>
            </a:r>
          </a:p>
          <a:p>
            <a:pPr marL="342900" indent="-342900">
              <a:spcBef>
                <a:spcPts val="0"/>
              </a:spcBef>
              <a:spcAft>
                <a:spcPts val="0"/>
              </a:spcAft>
              <a:buAutoNum type="arabicPeriod"/>
            </a:pPr>
            <a:r>
              <a:rPr lang="en-US" sz="2350" dirty="0">
                <a:solidFill>
                  <a:schemeClr val="bg1"/>
                </a:solidFill>
                <a:latin typeface="Arial"/>
                <a:ea typeface="+mn-lt"/>
                <a:cs typeface="+mn-lt"/>
              </a:rPr>
              <a:t>Provide design feedback to increase yield and save cost</a:t>
            </a:r>
          </a:p>
        </p:txBody>
      </p:sp>
    </p:spTree>
    <p:extLst>
      <p:ext uri="{BB962C8B-B14F-4D97-AF65-F5344CB8AC3E}">
        <p14:creationId xmlns:p14="http://schemas.microsoft.com/office/powerpoint/2010/main" val="307830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IL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0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Histogram </a:t>
            </a:r>
            <a:r>
              <a:rPr lang="en-US" sz="2400" kern="0" dirty="0">
                <a:solidFill>
                  <a:schemeClr val="bg1"/>
                </a:solidFill>
                <a:latin typeface="Arial" panose="020B0604020202020204" pitchFamily="34" charset="0"/>
                <a:cs typeface="Arial" panose="020B0604020202020204" pitchFamily="34" charset="0"/>
              </a:rPr>
              <a:t>of </a:t>
            </a:r>
            <a:r>
              <a:rPr lang="en-US" sz="2400" kern="0" dirty="0" smtClean="0">
                <a:solidFill>
                  <a:schemeClr val="bg1"/>
                </a:solidFill>
                <a:latin typeface="Arial" panose="020B0604020202020204" pitchFamily="34" charset="0"/>
                <a:cs typeface="Arial" panose="020B0604020202020204" pitchFamily="34" charset="0"/>
              </a:rPr>
              <a:t>V</a:t>
            </a:r>
            <a:r>
              <a:rPr lang="en-US" sz="2400" kern="0" baseline="-25000" dirty="0" smtClean="0">
                <a:solidFill>
                  <a:schemeClr val="bg1"/>
                </a:solidFill>
                <a:latin typeface="Arial" panose="020B0604020202020204" pitchFamily="34" charset="0"/>
                <a:cs typeface="Arial" panose="020B0604020202020204" pitchFamily="34" charset="0"/>
              </a:rPr>
              <a:t>IL(max)</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for V</a:t>
            </a:r>
            <a:r>
              <a:rPr lang="en-US" sz="2400" kern="0" baseline="-25000" dirty="0">
                <a:solidFill>
                  <a:schemeClr val="bg1"/>
                </a:solidFill>
                <a:latin typeface="Arial" panose="020B0604020202020204" pitchFamily="34" charset="0"/>
                <a:cs typeface="Arial" panose="020B0604020202020204" pitchFamily="34" charset="0"/>
              </a:rPr>
              <a:t>CC</a:t>
            </a:r>
            <a:r>
              <a:rPr lang="en-US" sz="2400" kern="0" dirty="0">
                <a:solidFill>
                  <a:schemeClr val="bg1"/>
                </a:solidFill>
                <a:latin typeface="Arial" panose="020B0604020202020204" pitchFamily="34" charset="0"/>
                <a:cs typeface="Arial" panose="020B0604020202020204" pitchFamily="34" charset="0"/>
              </a:rPr>
              <a:t>= 4.5 V</a:t>
            </a:r>
          </a:p>
        </p:txBody>
      </p:sp>
      <p:pic>
        <p:nvPicPr>
          <p:cNvPr id="2" name="Picture 1"/>
          <p:cNvPicPr>
            <a:picLocks noChangeAspect="1"/>
          </p:cNvPicPr>
          <p:nvPr/>
        </p:nvPicPr>
        <p:blipFill>
          <a:blip r:embed="rId4"/>
          <a:stretch>
            <a:fillRect/>
          </a:stretch>
        </p:blipFill>
        <p:spPr>
          <a:xfrm>
            <a:off x="0" y="1817519"/>
            <a:ext cx="9144000" cy="5040481"/>
          </a:xfrm>
          <a:prstGeom prst="rect">
            <a:avLst/>
          </a:prstGeom>
        </p:spPr>
      </p:pic>
    </p:spTree>
    <p:extLst>
      <p:ext uri="{BB962C8B-B14F-4D97-AF65-F5344CB8AC3E}">
        <p14:creationId xmlns:p14="http://schemas.microsoft.com/office/powerpoint/2010/main" val="350575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V</a:t>
            </a:r>
            <a:r>
              <a:rPr lang="en-US" sz="4000" b="1" kern="0" baseline="-25000" dirty="0">
                <a:solidFill>
                  <a:schemeClr val="tx2">
                    <a:lumMod val="75000"/>
                  </a:schemeClr>
                </a:solidFill>
              </a:rPr>
              <a:t>IL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Calculation of for V</a:t>
            </a:r>
            <a:r>
              <a:rPr lang="en-US" sz="2400" kern="0" baseline="-25000" dirty="0" smtClean="0">
                <a:solidFill>
                  <a:schemeClr val="bg1"/>
                </a:solidFill>
                <a:latin typeface="Arial" panose="020B0604020202020204" pitchFamily="34" charset="0"/>
                <a:cs typeface="Arial" panose="020B0604020202020204" pitchFamily="34" charset="0"/>
              </a:rPr>
              <a:t>IL(max)</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for V</a:t>
            </a:r>
            <a:r>
              <a:rPr lang="en-US" sz="2400" kern="0" baseline="-25000" dirty="0">
                <a:solidFill>
                  <a:schemeClr val="bg1"/>
                </a:solidFill>
                <a:latin typeface="Arial" panose="020B0604020202020204" pitchFamily="34" charset="0"/>
                <a:cs typeface="Arial" panose="020B0604020202020204" pitchFamily="34" charset="0"/>
              </a:rPr>
              <a:t>CC</a:t>
            </a:r>
            <a:r>
              <a:rPr lang="en-US" sz="2400" kern="0" dirty="0">
                <a:solidFill>
                  <a:schemeClr val="bg1"/>
                </a:solidFill>
                <a:latin typeface="Arial" panose="020B0604020202020204" pitchFamily="34" charset="0"/>
                <a:cs typeface="Arial" panose="020B0604020202020204" pitchFamily="34" charset="0"/>
              </a:rPr>
              <a:t>= 4.5 </a:t>
            </a:r>
            <a:r>
              <a:rPr lang="en-US" sz="2400" kern="0" dirty="0" smtClean="0">
                <a:solidFill>
                  <a:schemeClr val="bg1"/>
                </a:solidFill>
                <a:latin typeface="Arial" panose="020B0604020202020204" pitchFamily="34" charset="0"/>
                <a:cs typeface="Arial" panose="020B0604020202020204" pitchFamily="34" charset="0"/>
              </a:rPr>
              <a:t>V:</a:t>
            </a:r>
          </a:p>
          <a:p>
            <a:r>
              <a:rPr lang="en-US" sz="2400" kern="0" dirty="0" smtClean="0">
                <a:solidFill>
                  <a:schemeClr val="bg1"/>
                </a:solidFill>
                <a:latin typeface="Arial" panose="020B0604020202020204" pitchFamily="34" charset="0"/>
                <a:cs typeface="Arial" panose="020B0604020202020204" pitchFamily="34" charset="0"/>
              </a:rPr>
              <a:t>LSL </a:t>
            </a:r>
            <a:r>
              <a:rPr lang="en-US" sz="2400" kern="0" dirty="0">
                <a:solidFill>
                  <a:schemeClr val="bg1"/>
                </a:solidFill>
                <a:latin typeface="Arial" panose="020B0604020202020204" pitchFamily="34" charset="0"/>
                <a:cs typeface="Arial" panose="020B0604020202020204" pitchFamily="34" charset="0"/>
              </a:rPr>
              <a:t>= 0 </a:t>
            </a:r>
            <a:r>
              <a:rPr lang="en-US" sz="2400" kern="0" dirty="0" smtClean="0">
                <a:solidFill>
                  <a:schemeClr val="bg1"/>
                </a:solidFill>
                <a:latin typeface="Arial" panose="020B0604020202020204" pitchFamily="34" charset="0"/>
                <a:cs typeface="Arial" panose="020B0604020202020204" pitchFamily="34" charset="0"/>
              </a:rPr>
              <a:t>V  </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USL = 2.1 V </a:t>
            </a:r>
            <a:r>
              <a:rPr lang="en-US" sz="2400" kern="0" dirty="0" smtClean="0">
                <a:solidFill>
                  <a:schemeClr val="bg1"/>
                </a:solidFill>
                <a:latin typeface="Arial" panose="020B0604020202020204" pitchFamily="34" charset="0"/>
                <a:cs typeface="Arial" panose="020B0604020202020204" pitchFamily="34" charset="0"/>
              </a:rPr>
              <a:t>,  </a:t>
            </a:r>
            <a:r>
              <a:rPr lang="el-GR" sz="2400" kern="0" dirty="0" smtClean="0">
                <a:solidFill>
                  <a:schemeClr val="bg1"/>
                </a:solidFill>
                <a:latin typeface="Arial" panose="020B0604020202020204" pitchFamily="34" charset="0"/>
                <a:cs typeface="Arial" panose="020B0604020202020204" pitchFamily="34" charset="0"/>
              </a:rPr>
              <a:t>μ</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 1.59 </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 </a:t>
            </a:r>
            <a:r>
              <a:rPr lang="el-GR" sz="2400" kern="0" dirty="0">
                <a:solidFill>
                  <a:schemeClr val="bg1"/>
                </a:solidFill>
                <a:latin typeface="Arial" panose="020B0604020202020204" pitchFamily="34" charset="0"/>
                <a:cs typeface="Arial" panose="020B0604020202020204" pitchFamily="34" charset="0"/>
              </a:rPr>
              <a:t>σ</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 0.008692369</a:t>
            </a:r>
          </a:p>
          <a:p>
            <a:r>
              <a:rPr lang="en-US" sz="2400" kern="0" dirty="0" smtClean="0">
                <a:solidFill>
                  <a:schemeClr val="bg1"/>
                </a:solidFill>
                <a:latin typeface="Arial" panose="020B0604020202020204" pitchFamily="34" charset="0"/>
                <a:cs typeface="Arial" panose="020B0604020202020204" pitchFamily="34" charset="0"/>
              </a:rPr>
              <a:t>Process Capability </a:t>
            </a:r>
            <a:r>
              <a:rPr lang="en-US" sz="2400" kern="0" dirty="0">
                <a:solidFill>
                  <a:schemeClr val="bg1"/>
                </a:solidFill>
                <a:latin typeface="Arial" panose="020B0604020202020204" pitchFamily="34" charset="0"/>
                <a:cs typeface="Arial" panose="020B0604020202020204" pitchFamily="34" charset="0"/>
              </a:rPr>
              <a:t>=  </a:t>
            </a:r>
            <a:r>
              <a:rPr lang="en-US" sz="2400" kern="0" dirty="0" smtClean="0">
                <a:solidFill>
                  <a:schemeClr val="bg1"/>
                </a:solidFill>
                <a:latin typeface="Arial" panose="020B0604020202020204" pitchFamily="34" charset="0"/>
                <a:cs typeface="Arial" panose="020B0604020202020204" pitchFamily="34" charset="0"/>
              </a:rPr>
              <a:t>0.052</a:t>
            </a:r>
          </a:p>
          <a:p>
            <a:r>
              <a:rPr lang="en-US" sz="2400" kern="0" dirty="0" smtClean="0">
                <a:solidFill>
                  <a:schemeClr val="bg1"/>
                </a:solidFill>
                <a:latin typeface="Arial" panose="020B0604020202020204" pitchFamily="34" charset="0"/>
                <a:cs typeface="Arial" panose="020B0604020202020204" pitchFamily="34" charset="0"/>
              </a:rPr>
              <a:t>Process Potential Index (C</a:t>
            </a:r>
            <a:r>
              <a:rPr lang="en-US" sz="2400" kern="0" baseline="-25000" dirty="0" smtClean="0">
                <a:solidFill>
                  <a:schemeClr val="bg1"/>
                </a:solidFill>
                <a:latin typeface="Arial" panose="020B0604020202020204" pitchFamily="34" charset="0"/>
                <a:cs typeface="Arial" panose="020B0604020202020204" pitchFamily="34" charset="0"/>
              </a:rPr>
              <a:t>P</a:t>
            </a:r>
            <a:r>
              <a:rPr lang="en-US" sz="2400" kern="0" dirty="0" smtClean="0">
                <a:solidFill>
                  <a:schemeClr val="bg1"/>
                </a:solidFill>
                <a:latin typeface="Arial" panose="020B0604020202020204" pitchFamily="34" charset="0"/>
                <a:cs typeface="Arial" panose="020B0604020202020204" pitchFamily="34" charset="0"/>
              </a:rPr>
              <a:t>) = 40.3 </a:t>
            </a:r>
          </a:p>
          <a:p>
            <a:r>
              <a:rPr lang="en-US" sz="2400" kern="0" dirty="0" smtClean="0">
                <a:solidFill>
                  <a:schemeClr val="bg1"/>
                </a:solidFill>
                <a:latin typeface="Arial" panose="020B0604020202020204" pitchFamily="34" charset="0"/>
                <a:cs typeface="Arial" panose="020B0604020202020204" pitchFamily="34" charset="0"/>
              </a:rPr>
              <a:t>Process Capability Index (C</a:t>
            </a:r>
            <a:r>
              <a:rPr lang="en-US" sz="2400" kern="0" baseline="-25000" dirty="0" smtClean="0">
                <a:solidFill>
                  <a:schemeClr val="bg1"/>
                </a:solidFill>
                <a:latin typeface="Arial" panose="020B0604020202020204" pitchFamily="34" charset="0"/>
                <a:cs typeface="Arial" panose="020B0604020202020204" pitchFamily="34" charset="0"/>
              </a:rPr>
              <a:t>PK</a:t>
            </a:r>
            <a:r>
              <a:rPr lang="en-US" sz="2400" kern="0" dirty="0" smtClean="0">
                <a:solidFill>
                  <a:schemeClr val="bg1"/>
                </a:solidFill>
                <a:latin typeface="Arial" panose="020B0604020202020204" pitchFamily="34" charset="0"/>
                <a:cs typeface="Arial" panose="020B0604020202020204" pitchFamily="34" charset="0"/>
              </a:rPr>
              <a:t>) = 31.1</a:t>
            </a:r>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cs typeface="Arial" panose="020B0604020202020204" pitchFamily="34" charset="0"/>
            </a:endParaRPr>
          </a:p>
          <a:p>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415979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IH</a:t>
            </a:r>
            <a:r>
              <a:rPr lang="en-US" sz="4000" b="1" kern="0" dirty="0">
                <a:solidFill>
                  <a:schemeClr val="tx2">
                    <a:lumMod val="75000"/>
                  </a:schemeClr>
                </a:solidFill>
              </a:rPr>
              <a:t> and V</a:t>
            </a:r>
            <a:r>
              <a:rPr lang="en-US" sz="4000" b="1" kern="0" baseline="-25000" dirty="0">
                <a:solidFill>
                  <a:schemeClr val="tx2">
                    <a:lumMod val="75000"/>
                  </a:schemeClr>
                </a:solidFill>
              </a:rPr>
              <a:t>IL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6582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Final results:</a:t>
            </a:r>
            <a:endParaRPr lang="en-US" sz="2400" kern="0" dirty="0">
              <a:solidFill>
                <a:schemeClr val="bg1"/>
              </a:solidFill>
              <a:latin typeface="Arial" panose="020B0604020202020204" pitchFamily="34" charset="0"/>
              <a:ea typeface="+mn-lt"/>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363022057"/>
              </p:ext>
            </p:extLst>
          </p:nvPr>
        </p:nvGraphicFramePr>
        <p:xfrm>
          <a:off x="0" y="2146868"/>
          <a:ext cx="9144001" cy="4711132"/>
        </p:xfrm>
        <a:graphic>
          <a:graphicData uri="http://schemas.openxmlformats.org/drawingml/2006/table">
            <a:tbl>
              <a:tblPr firstRow="1" firstCol="1" bandRow="1">
                <a:tableStyleId>{5C22544A-7EE6-4342-B048-85BDC9FD1C3A}</a:tableStyleId>
              </a:tblPr>
              <a:tblGrid>
                <a:gridCol w="882282">
                  <a:extLst>
                    <a:ext uri="{9D8B030D-6E8A-4147-A177-3AD203B41FA5}">
                      <a16:colId xmlns:a16="http://schemas.microsoft.com/office/drawing/2014/main" val="2178996980"/>
                    </a:ext>
                  </a:extLst>
                </a:gridCol>
                <a:gridCol w="882282">
                  <a:extLst>
                    <a:ext uri="{9D8B030D-6E8A-4147-A177-3AD203B41FA5}">
                      <a16:colId xmlns:a16="http://schemas.microsoft.com/office/drawing/2014/main" val="1759035850"/>
                    </a:ext>
                  </a:extLst>
                </a:gridCol>
                <a:gridCol w="882282">
                  <a:extLst>
                    <a:ext uri="{9D8B030D-6E8A-4147-A177-3AD203B41FA5}">
                      <a16:colId xmlns:a16="http://schemas.microsoft.com/office/drawing/2014/main" val="3554649416"/>
                    </a:ext>
                  </a:extLst>
                </a:gridCol>
                <a:gridCol w="1053837">
                  <a:extLst>
                    <a:ext uri="{9D8B030D-6E8A-4147-A177-3AD203B41FA5}">
                      <a16:colId xmlns:a16="http://schemas.microsoft.com/office/drawing/2014/main" val="964804791"/>
                    </a:ext>
                  </a:extLst>
                </a:gridCol>
                <a:gridCol w="1240027">
                  <a:extLst>
                    <a:ext uri="{9D8B030D-6E8A-4147-A177-3AD203B41FA5}">
                      <a16:colId xmlns:a16="http://schemas.microsoft.com/office/drawing/2014/main" val="291510753"/>
                    </a:ext>
                  </a:extLst>
                </a:gridCol>
                <a:gridCol w="1150374">
                  <a:extLst>
                    <a:ext uri="{9D8B030D-6E8A-4147-A177-3AD203B41FA5}">
                      <a16:colId xmlns:a16="http://schemas.microsoft.com/office/drawing/2014/main" val="2466295738"/>
                    </a:ext>
                  </a:extLst>
                </a:gridCol>
                <a:gridCol w="1116798">
                  <a:extLst>
                    <a:ext uri="{9D8B030D-6E8A-4147-A177-3AD203B41FA5}">
                      <a16:colId xmlns:a16="http://schemas.microsoft.com/office/drawing/2014/main" val="1093585692"/>
                    </a:ext>
                  </a:extLst>
                </a:gridCol>
                <a:gridCol w="1053837">
                  <a:extLst>
                    <a:ext uri="{9D8B030D-6E8A-4147-A177-3AD203B41FA5}">
                      <a16:colId xmlns:a16="http://schemas.microsoft.com/office/drawing/2014/main" val="3635044303"/>
                    </a:ext>
                  </a:extLst>
                </a:gridCol>
                <a:gridCol w="882282">
                  <a:extLst>
                    <a:ext uri="{9D8B030D-6E8A-4147-A177-3AD203B41FA5}">
                      <a16:colId xmlns:a16="http://schemas.microsoft.com/office/drawing/2014/main" val="3379703742"/>
                    </a:ext>
                  </a:extLst>
                </a:gridCol>
              </a:tblGrid>
              <a:tr h="1866676">
                <a:tc>
                  <a:txBody>
                    <a:bodyPr/>
                    <a:lstStyle/>
                    <a:p>
                      <a:pPr marL="0" marR="0" algn="l" rtl="0">
                        <a:spcBef>
                          <a:spcPts val="0"/>
                        </a:spcBef>
                        <a:spcAft>
                          <a:spcPts val="0"/>
                        </a:spcAft>
                      </a:pPr>
                      <a:r>
                        <a:rPr lang="de-DE" sz="1200" dirty="0">
                          <a:effectLst/>
                        </a:rPr>
                        <a:t> </a:t>
                      </a:r>
                      <a:endParaRPr lang="en-US" sz="12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tc>
                <a:tc>
                  <a:txBody>
                    <a:bodyPr/>
                    <a:lstStyle/>
                    <a:p>
                      <a:pPr marL="71755" marR="71755" algn="ctr" rtl="0">
                        <a:spcBef>
                          <a:spcPts val="0"/>
                        </a:spcBef>
                        <a:spcAft>
                          <a:spcPts val="0"/>
                        </a:spcAft>
                      </a:pPr>
                      <a:r>
                        <a:rPr lang="de-DE" sz="2400" dirty="0">
                          <a:solidFill>
                            <a:srgbClr val="C00000"/>
                          </a:solidFill>
                          <a:effectLst/>
                        </a:rPr>
                        <a:t>VCC</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USL</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LSL</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Target</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2400" dirty="0">
                          <a:solidFill>
                            <a:srgbClr val="C00000"/>
                          </a:solidFill>
                          <a:effectLst/>
                        </a:rPr>
                        <a:t>μ</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2400" dirty="0">
                          <a:solidFill>
                            <a:srgbClr val="C00000"/>
                          </a:solidFill>
                          <a:effectLst/>
                        </a:rPr>
                        <a:t>σ</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CP</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CPK</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4163451235"/>
                  </a:ext>
                </a:extLst>
              </a:tr>
              <a:tr h="474076">
                <a:tc rowSpan="3">
                  <a:txBody>
                    <a:bodyPr/>
                    <a:lstStyle/>
                    <a:p>
                      <a:pPr marL="71755" marR="71755" algn="ctr" rtl="0">
                        <a:spcBef>
                          <a:spcPts val="0"/>
                        </a:spcBef>
                        <a:spcAft>
                          <a:spcPts val="0"/>
                        </a:spcAft>
                      </a:pPr>
                      <a:r>
                        <a:rPr lang="en-US" sz="2400" dirty="0">
                          <a:solidFill>
                            <a:srgbClr val="5C1C49"/>
                          </a:solidFill>
                          <a:effectLst/>
                        </a:rPr>
                        <a:t>VIL</a:t>
                      </a:r>
                      <a:endParaRPr lang="en-US" sz="2400" dirty="0">
                        <a:solidFill>
                          <a:srgbClr val="5C1C49"/>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2</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0.8</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0</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0.5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0.71</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0.236</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5.6</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2.6</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4181881114"/>
                  </a:ext>
                </a:extLst>
              </a:tr>
              <a:tr h="474076">
                <a:tc vMerge="1">
                  <a:txBody>
                    <a:bodyPr/>
                    <a:lstStyle/>
                    <a:p>
                      <a:endParaRPr lang="en-US"/>
                    </a:p>
                  </a:txBody>
                  <a:tcPr/>
                </a:tc>
                <a:tc>
                  <a:txBody>
                    <a:bodyPr/>
                    <a:lstStyle/>
                    <a:p>
                      <a:pPr marL="0" marR="0" algn="ctr" rtl="0">
                        <a:spcBef>
                          <a:spcPts val="0"/>
                        </a:spcBef>
                        <a:spcAft>
                          <a:spcPts val="0"/>
                        </a:spcAft>
                      </a:pPr>
                      <a:r>
                        <a:rPr lang="de-DE" sz="1800">
                          <a:effectLst/>
                        </a:rPr>
                        <a:t>4.5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2.1</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1.35</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1.59</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0.009</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40</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31</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4007579627"/>
                  </a:ext>
                </a:extLst>
              </a:tr>
              <a:tr h="474076">
                <a:tc vMerge="1">
                  <a:txBody>
                    <a:bodyPr/>
                    <a:lstStyle/>
                    <a:p>
                      <a:endParaRPr lang="en-US"/>
                    </a:p>
                  </a:txBody>
                  <a:tcPr/>
                </a:tc>
                <a:tc>
                  <a:txBody>
                    <a:bodyPr/>
                    <a:lstStyle/>
                    <a:p>
                      <a:pPr marL="0" marR="0" algn="ctr" rtl="0">
                        <a:spcBef>
                          <a:spcPts val="0"/>
                        </a:spcBef>
                        <a:spcAft>
                          <a:spcPts val="0"/>
                        </a:spcAft>
                      </a:pPr>
                      <a:r>
                        <a:rPr lang="de-DE" sz="1800">
                          <a:effectLst/>
                        </a:rPr>
                        <a:t>6</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2.8</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1.8</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1.89</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0.013</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35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32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205610943"/>
                  </a:ext>
                </a:extLst>
              </a:tr>
              <a:tr h="474076">
                <a:tc rowSpan="3">
                  <a:txBody>
                    <a:bodyPr/>
                    <a:lstStyle/>
                    <a:p>
                      <a:pPr marL="71755" marR="71755" algn="ctr" rtl="0">
                        <a:spcBef>
                          <a:spcPts val="0"/>
                        </a:spcBef>
                        <a:spcAft>
                          <a:spcPts val="0"/>
                        </a:spcAft>
                      </a:pPr>
                      <a:r>
                        <a:rPr lang="de-DE" sz="2400" dirty="0">
                          <a:solidFill>
                            <a:srgbClr val="5C1C49"/>
                          </a:solidFill>
                          <a:effectLst/>
                        </a:rPr>
                        <a:t>VIH</a:t>
                      </a:r>
                      <a:endParaRPr lang="en-US" sz="2400" dirty="0">
                        <a:solidFill>
                          <a:srgbClr val="5C1C49"/>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1.2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1.5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solidFill>
                            <a:srgbClr val="FF0000"/>
                          </a:solidFill>
                          <a:effectLst/>
                        </a:rPr>
                        <a:t>0.96</a:t>
                      </a:r>
                      <a:endParaRPr lang="en-US" sz="1800" dirty="0">
                        <a:solidFill>
                          <a:srgbClr val="FF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0.023</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5.7</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2800" dirty="0">
                          <a:solidFill>
                            <a:srgbClr val="FF0000"/>
                          </a:solidFill>
                          <a:effectLst/>
                        </a:rPr>
                        <a:t>-2</a:t>
                      </a:r>
                      <a:endParaRPr lang="en-US" sz="2800" dirty="0">
                        <a:solidFill>
                          <a:srgbClr val="FF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1811796859"/>
                  </a:ext>
                </a:extLst>
              </a:tr>
              <a:tr h="474076">
                <a:tc vMerge="1">
                  <a:txBody>
                    <a:bodyPr/>
                    <a:lstStyle/>
                    <a:p>
                      <a:endParaRPr lang="en-US"/>
                    </a:p>
                  </a:txBody>
                  <a:tcPr/>
                </a:tc>
                <a:tc>
                  <a:txBody>
                    <a:bodyPr/>
                    <a:lstStyle/>
                    <a:p>
                      <a:pPr marL="0" marR="0" algn="ctr" rtl="0">
                        <a:spcBef>
                          <a:spcPts val="0"/>
                        </a:spcBef>
                        <a:spcAft>
                          <a:spcPts val="0"/>
                        </a:spcAft>
                      </a:pPr>
                      <a:r>
                        <a:rPr lang="de-DE" sz="1800">
                          <a:effectLst/>
                        </a:rPr>
                        <a:t>4.5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4.5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2.4</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3.15</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2.43</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0.022</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15.9</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5.2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1998871499"/>
                  </a:ext>
                </a:extLst>
              </a:tr>
              <a:tr h="474076">
                <a:tc vMerge="1">
                  <a:txBody>
                    <a:bodyPr/>
                    <a:lstStyle/>
                    <a:p>
                      <a:endParaRPr lang="en-US"/>
                    </a:p>
                  </a:txBody>
                  <a:tcPr/>
                </a:tc>
                <a:tc>
                  <a:txBody>
                    <a:bodyPr/>
                    <a:lstStyle/>
                    <a:p>
                      <a:pPr marL="0" marR="0" algn="ctr" rtl="0">
                        <a:spcBef>
                          <a:spcPts val="0"/>
                        </a:spcBef>
                        <a:spcAft>
                          <a:spcPts val="0"/>
                        </a:spcAft>
                      </a:pPr>
                      <a:r>
                        <a:rPr lang="de-DE" sz="1800">
                          <a:effectLst/>
                        </a:rPr>
                        <a:t>6</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6</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3.2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a:effectLst/>
                        </a:rPr>
                        <a:t>4.2</a:t>
                      </a:r>
                      <a:endParaRPr lang="en-US" sz="180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 </a:t>
                      </a:r>
                      <a:r>
                        <a:rPr lang="de-DE" sz="1800" dirty="0" smtClean="0">
                          <a:effectLst/>
                        </a:rPr>
                        <a:t>4.30</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smtClean="0">
                          <a:effectLst/>
                        </a:rPr>
                        <a:t>0.028</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smtClean="0">
                          <a:effectLst/>
                        </a:rPr>
                        <a:t>16.9</a:t>
                      </a:r>
                      <a:r>
                        <a:rPr lang="de-DE" sz="1800" dirty="0">
                          <a:effectLst/>
                        </a:rPr>
                        <a:t> </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dirty="0">
                          <a:effectLst/>
                        </a:rPr>
                        <a:t> </a:t>
                      </a:r>
                      <a:r>
                        <a:rPr lang="de-DE" sz="1800" dirty="0" smtClean="0">
                          <a:effectLst/>
                        </a:rPr>
                        <a:t>15.7</a:t>
                      </a:r>
                      <a:endParaRPr lang="en-US" sz="18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2166343532"/>
                  </a:ext>
                </a:extLst>
              </a:tr>
            </a:tbl>
          </a:graphicData>
        </a:graphic>
      </p:graphicFrame>
    </p:spTree>
    <p:extLst>
      <p:ext uri="{BB962C8B-B14F-4D97-AF65-F5344CB8AC3E}">
        <p14:creationId xmlns:p14="http://schemas.microsoft.com/office/powerpoint/2010/main" val="385310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V</a:t>
            </a:r>
            <a:r>
              <a:rPr lang="en-US" sz="4000" b="1" kern="0" baseline="-25000" dirty="0" smtClean="0">
                <a:solidFill>
                  <a:schemeClr val="tx2">
                    <a:lumMod val="75000"/>
                  </a:schemeClr>
                </a:solidFill>
              </a:rPr>
              <a:t>OH</a:t>
            </a:r>
            <a:r>
              <a:rPr lang="en-US" sz="4000" b="1" kern="0" dirty="0" smtClean="0">
                <a:solidFill>
                  <a:schemeClr val="tx2">
                    <a:lumMod val="75000"/>
                  </a:schemeClr>
                </a:solidFill>
              </a:rPr>
              <a:t> </a:t>
            </a:r>
            <a:r>
              <a:rPr lang="en-US" sz="4000" b="1" kern="0" dirty="0">
                <a:solidFill>
                  <a:schemeClr val="tx2">
                    <a:lumMod val="75000"/>
                  </a:schemeClr>
                </a:solidFill>
              </a:rPr>
              <a:t>and </a:t>
            </a:r>
            <a:r>
              <a:rPr lang="en-US" sz="4000" b="1" kern="0" dirty="0" smtClean="0">
                <a:solidFill>
                  <a:schemeClr val="tx2">
                    <a:lumMod val="75000"/>
                  </a:schemeClr>
                </a:solidFill>
              </a:rPr>
              <a:t>V</a:t>
            </a:r>
            <a:r>
              <a:rPr lang="en-US" sz="4000" b="1" kern="0" baseline="-25000" dirty="0" smtClean="0">
                <a:solidFill>
                  <a:schemeClr val="tx2">
                    <a:lumMod val="75000"/>
                  </a:schemeClr>
                </a:solidFill>
              </a:rPr>
              <a:t>OL</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546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Test Conditions:</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We need to apply V</a:t>
            </a:r>
            <a:r>
              <a:rPr lang="en-US" sz="2400" kern="0" baseline="-25000" dirty="0" smtClean="0">
                <a:solidFill>
                  <a:schemeClr val="bg1"/>
                </a:solidFill>
                <a:latin typeface="Arial" panose="020B0604020202020204" pitchFamily="34" charset="0"/>
                <a:ea typeface="+mn-lt"/>
                <a:cs typeface="Arial" panose="020B0604020202020204" pitchFamily="34" charset="0"/>
              </a:rPr>
              <a:t>IL</a:t>
            </a:r>
            <a:r>
              <a:rPr lang="en-US" sz="2400" kern="0" dirty="0" smtClean="0">
                <a:solidFill>
                  <a:schemeClr val="bg1"/>
                </a:solidFill>
                <a:latin typeface="Arial" panose="020B0604020202020204" pitchFamily="34" charset="0"/>
                <a:ea typeface="+mn-lt"/>
                <a:cs typeface="Arial" panose="020B0604020202020204" pitchFamily="34" charset="0"/>
              </a:rPr>
              <a:t> to both inputs of the gate to measure V</a:t>
            </a:r>
            <a:r>
              <a:rPr lang="en-US" sz="2400" kern="0" baseline="-25000" dirty="0" smtClean="0">
                <a:solidFill>
                  <a:schemeClr val="bg1"/>
                </a:solidFill>
                <a:latin typeface="Arial" panose="020B0604020202020204" pitchFamily="34" charset="0"/>
                <a:ea typeface="+mn-lt"/>
                <a:cs typeface="Arial" panose="020B0604020202020204" pitchFamily="34" charset="0"/>
              </a:rPr>
              <a:t>OL</a:t>
            </a:r>
            <a:r>
              <a:rPr lang="en-US" sz="2400" kern="0" dirty="0" smtClean="0">
                <a:solidFill>
                  <a:schemeClr val="bg1"/>
                </a:solidFill>
                <a:latin typeface="Arial" panose="020B0604020202020204" pitchFamily="34" charset="0"/>
                <a:ea typeface="+mn-lt"/>
                <a:cs typeface="Arial" panose="020B0604020202020204" pitchFamily="34" charset="0"/>
              </a:rPr>
              <a:t> and source a constant current to the gate output (as described in the datasheet).</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ea typeface="+mn-lt"/>
                <a:cs typeface="Arial" panose="020B0604020202020204" pitchFamily="34" charset="0"/>
              </a:rPr>
              <a:t> We need to apply </a:t>
            </a:r>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IH</a:t>
            </a:r>
            <a:r>
              <a:rPr lang="en-US" sz="2400" kern="0" dirty="0" smtClean="0">
                <a:solidFill>
                  <a:schemeClr val="bg1"/>
                </a:solidFill>
                <a:latin typeface="Arial" panose="020B0604020202020204" pitchFamily="34" charset="0"/>
                <a:ea typeface="+mn-lt"/>
                <a:cs typeface="Arial" panose="020B0604020202020204" pitchFamily="34" charset="0"/>
              </a:rPr>
              <a:t> </a:t>
            </a:r>
            <a:r>
              <a:rPr lang="en-US" sz="2400" kern="0" dirty="0">
                <a:solidFill>
                  <a:schemeClr val="bg1"/>
                </a:solidFill>
                <a:latin typeface="Arial" panose="020B0604020202020204" pitchFamily="34" charset="0"/>
                <a:ea typeface="+mn-lt"/>
                <a:cs typeface="Arial" panose="020B0604020202020204" pitchFamily="34" charset="0"/>
              </a:rPr>
              <a:t>to both inputs of the gate to measure </a:t>
            </a:r>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OH</a:t>
            </a:r>
            <a:r>
              <a:rPr lang="en-US" sz="2400" kern="0" dirty="0">
                <a:solidFill>
                  <a:schemeClr val="bg1"/>
                </a:solidFill>
                <a:latin typeface="Arial" panose="020B0604020202020204" pitchFamily="34" charset="0"/>
                <a:ea typeface="+mn-lt"/>
                <a:cs typeface="Arial" panose="020B0604020202020204" pitchFamily="34" charset="0"/>
              </a:rPr>
              <a:t> </a:t>
            </a:r>
            <a:r>
              <a:rPr lang="en-US" sz="2400" kern="0" dirty="0" smtClean="0">
                <a:solidFill>
                  <a:schemeClr val="bg1"/>
                </a:solidFill>
                <a:latin typeface="Arial" panose="020B0604020202020204" pitchFamily="34" charset="0"/>
                <a:ea typeface="+mn-lt"/>
                <a:cs typeface="Arial" panose="020B0604020202020204" pitchFamily="34" charset="0"/>
              </a:rPr>
              <a:t>and sink </a:t>
            </a:r>
            <a:r>
              <a:rPr lang="en-US" sz="2400" kern="0" dirty="0">
                <a:solidFill>
                  <a:schemeClr val="bg1"/>
                </a:solidFill>
                <a:latin typeface="Arial" panose="020B0604020202020204" pitchFamily="34" charset="0"/>
                <a:ea typeface="+mn-lt"/>
                <a:cs typeface="Arial" panose="020B0604020202020204" pitchFamily="34" charset="0"/>
              </a:rPr>
              <a:t>a constant current </a:t>
            </a:r>
            <a:r>
              <a:rPr lang="en-US" sz="2400" kern="0" dirty="0" smtClean="0">
                <a:solidFill>
                  <a:schemeClr val="bg1"/>
                </a:solidFill>
                <a:latin typeface="Arial" panose="020B0604020202020204" pitchFamily="34" charset="0"/>
                <a:ea typeface="+mn-lt"/>
                <a:cs typeface="Arial" panose="020B0604020202020204" pitchFamily="34" charset="0"/>
              </a:rPr>
              <a:t>from </a:t>
            </a:r>
            <a:r>
              <a:rPr lang="en-US" sz="2400" kern="0" dirty="0">
                <a:solidFill>
                  <a:schemeClr val="bg1"/>
                </a:solidFill>
                <a:latin typeface="Arial" panose="020B0604020202020204" pitchFamily="34" charset="0"/>
                <a:ea typeface="+mn-lt"/>
                <a:cs typeface="Arial" panose="020B0604020202020204" pitchFamily="34" charset="0"/>
              </a:rPr>
              <a:t>the </a:t>
            </a:r>
            <a:r>
              <a:rPr lang="en-US" sz="2400" kern="0" dirty="0" smtClean="0">
                <a:solidFill>
                  <a:schemeClr val="bg1"/>
                </a:solidFill>
                <a:latin typeface="Arial" panose="020B0604020202020204" pitchFamily="34" charset="0"/>
                <a:ea typeface="+mn-lt"/>
                <a:cs typeface="Arial" panose="020B0604020202020204" pitchFamily="34" charset="0"/>
              </a:rPr>
              <a:t>gate output </a:t>
            </a:r>
            <a:r>
              <a:rPr lang="en-US" sz="2400" kern="0" dirty="0">
                <a:solidFill>
                  <a:schemeClr val="bg1"/>
                </a:solidFill>
                <a:latin typeface="Arial" panose="020B0604020202020204" pitchFamily="34" charset="0"/>
                <a:ea typeface="+mn-lt"/>
                <a:cs typeface="Arial" panose="020B0604020202020204" pitchFamily="34" charset="0"/>
              </a:rPr>
              <a:t>(as described in the datasheet).</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Output prepare constant currents, we need current sources: one for sinking and one for sourcing.</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ea typeface="+mn-lt"/>
                <a:cs typeface="Arial" panose="020B0604020202020204" pitchFamily="34" charset="0"/>
              </a:rPr>
              <a:t>A simple and accurate enough circuit is Wilson current source is used. They are designed, simulated and made for the tests.</a:t>
            </a:r>
            <a:endParaRPr lang="en-US" sz="2400" kern="0" dirty="0">
              <a:solidFill>
                <a:schemeClr val="bg1"/>
              </a:solidFill>
              <a:latin typeface="Arial" panose="020B0604020202020204" pitchFamily="34" charset="0"/>
              <a:ea typeface="+mn-lt"/>
              <a:cs typeface="Arial" panose="020B0604020202020204" pitchFamily="34" charset="0"/>
            </a:endParaRPr>
          </a:p>
          <a:p>
            <a:pPr marL="342900" indent="-342900">
              <a:buFont typeface="Arial" panose="020B0604020202020204" pitchFamily="34" charset="0"/>
              <a:buChar char="•"/>
            </a:pPr>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90523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6"/>
            <a:ext cx="3462607"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ea typeface="+mn-lt"/>
                <a:cs typeface="Arial" panose="020B0604020202020204" pitchFamily="34" charset="0"/>
              </a:rPr>
              <a:t>NPN transistors (2N2222A) are used </a:t>
            </a:r>
            <a:r>
              <a:rPr lang="en-US" sz="2400" kern="0" dirty="0" smtClean="0">
                <a:solidFill>
                  <a:schemeClr val="bg1"/>
                </a:solidFill>
                <a:latin typeface="Arial" panose="020B0604020202020204" pitchFamily="34" charset="0"/>
                <a:ea typeface="+mn-lt"/>
                <a:cs typeface="Arial" panose="020B0604020202020204" pitchFamily="34" charset="0"/>
              </a:rPr>
              <a:t>to make a Wilson current source which is used to sink a constant current from the gate output when it is in its high state. This is used for measuring V</a:t>
            </a:r>
            <a:r>
              <a:rPr lang="en-US" sz="2400" kern="0" baseline="-25000" dirty="0" smtClean="0">
                <a:solidFill>
                  <a:schemeClr val="bg1"/>
                </a:solidFill>
                <a:latin typeface="Arial" panose="020B0604020202020204" pitchFamily="34" charset="0"/>
                <a:ea typeface="+mn-lt"/>
                <a:cs typeface="Arial" panose="020B0604020202020204" pitchFamily="34" charset="0"/>
              </a:rPr>
              <a:t>OH</a:t>
            </a:r>
            <a:r>
              <a:rPr lang="en-US" sz="2400" kern="0" dirty="0" smtClean="0">
                <a:solidFill>
                  <a:schemeClr val="bg1"/>
                </a:solidFill>
                <a:latin typeface="Arial" panose="020B0604020202020204" pitchFamily="34" charset="0"/>
                <a:ea typeface="+mn-lt"/>
                <a:cs typeface="Arial" panose="020B0604020202020204" pitchFamily="34" charset="0"/>
              </a:rPr>
              <a:t>. </a:t>
            </a: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4041227" y="1153692"/>
            <a:ext cx="5093629" cy="5704307"/>
          </a:xfrm>
          <a:prstGeom prst="rect">
            <a:avLst/>
          </a:prstGeom>
        </p:spPr>
      </p:pic>
      <p:sp>
        <p:nvSpPr>
          <p:cNvPr id="6" name="Content Placeholder 2">
            <a:extLst>
              <a:ext uri="{FF2B5EF4-FFF2-40B4-BE49-F238E27FC236}">
                <a16:creationId xmlns:a16="http://schemas.microsoft.com/office/drawing/2014/main" id="{49208F5F-AC21-42D5-8F97-DAA7F422A5B7}"/>
              </a:ext>
            </a:extLst>
          </p:cNvPr>
          <p:cNvSpPr txBox="1">
            <a:spLocks/>
          </p:cNvSpPr>
          <p:nvPr/>
        </p:nvSpPr>
        <p:spPr bwMode="auto">
          <a:xfrm>
            <a:off x="518843" y="5686424"/>
            <a:ext cx="3615007" cy="13275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2125589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0" y="1133856"/>
            <a:ext cx="9144000" cy="5737914"/>
          </a:xfrm>
          <a:prstGeom prst="rect">
            <a:avLst/>
          </a:prstGeom>
        </p:spPr>
      </p:pic>
    </p:spTree>
    <p:extLst>
      <p:ext uri="{BB962C8B-B14F-4D97-AF65-F5344CB8AC3E}">
        <p14:creationId xmlns:p14="http://schemas.microsoft.com/office/powerpoint/2010/main" val="3376033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11"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6"/>
            <a:ext cx="3462607"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ea typeface="+mn-lt"/>
                <a:cs typeface="Arial" panose="020B0604020202020204" pitchFamily="34" charset="0"/>
              </a:rPr>
              <a:t>PNP transistors (PN2907A) are used to make a Wilson current source </a:t>
            </a:r>
            <a:r>
              <a:rPr lang="en-US" sz="2400" kern="0" dirty="0" smtClean="0">
                <a:solidFill>
                  <a:schemeClr val="bg1"/>
                </a:solidFill>
                <a:latin typeface="Arial" panose="020B0604020202020204" pitchFamily="34" charset="0"/>
                <a:ea typeface="+mn-lt"/>
                <a:cs typeface="Arial" panose="020B0604020202020204" pitchFamily="34" charset="0"/>
              </a:rPr>
              <a:t>which is used to source a constant current to the gate output when it is in its low state. This is used for measuring V</a:t>
            </a:r>
            <a:r>
              <a:rPr lang="en-US" sz="2400" kern="0" baseline="-25000" dirty="0" smtClean="0">
                <a:solidFill>
                  <a:schemeClr val="bg1"/>
                </a:solidFill>
                <a:latin typeface="Arial" panose="020B0604020202020204" pitchFamily="34" charset="0"/>
                <a:ea typeface="+mn-lt"/>
                <a:cs typeface="Arial" panose="020B0604020202020204" pitchFamily="34" charset="0"/>
              </a:rPr>
              <a:t>OL</a:t>
            </a:r>
            <a:r>
              <a:rPr lang="en-US" sz="2400" kern="0" dirty="0" smtClean="0">
                <a:solidFill>
                  <a:schemeClr val="bg1"/>
                </a:solidFill>
                <a:latin typeface="Arial" panose="020B0604020202020204" pitchFamily="34" charset="0"/>
                <a:ea typeface="+mn-lt"/>
                <a:cs typeface="Arial" panose="020B0604020202020204" pitchFamily="34" charset="0"/>
              </a:rPr>
              <a:t>. </a:t>
            </a:r>
            <a:endParaRPr lang="en-US" sz="2400" kern="0" dirty="0">
              <a:solidFill>
                <a:schemeClr val="bg1"/>
              </a:solidFill>
              <a:latin typeface="Arial" panose="020B0604020202020204" pitchFamily="34" charset="0"/>
              <a:ea typeface="+mn-lt"/>
              <a:cs typeface="Arial" panose="020B0604020202020204" pitchFamily="34" charset="0"/>
            </a:endParaRPr>
          </a:p>
        </p:txBody>
      </p:sp>
      <p:sp>
        <p:nvSpPr>
          <p:cNvPr id="13" name="Content Placeholder 2">
            <a:extLst>
              <a:ext uri="{FF2B5EF4-FFF2-40B4-BE49-F238E27FC236}">
                <a16:creationId xmlns:a16="http://schemas.microsoft.com/office/drawing/2014/main" id="{49208F5F-AC21-42D5-8F97-DAA7F422A5B7}"/>
              </a:ext>
            </a:extLst>
          </p:cNvPr>
          <p:cNvSpPr txBox="1">
            <a:spLocks/>
          </p:cNvSpPr>
          <p:nvPr/>
        </p:nvSpPr>
        <p:spPr bwMode="auto">
          <a:xfrm>
            <a:off x="518843" y="5686424"/>
            <a:ext cx="3615007" cy="13275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3667124" y="1133856"/>
            <a:ext cx="5476875" cy="5724144"/>
          </a:xfrm>
          <a:prstGeom prst="rect">
            <a:avLst/>
          </a:prstGeom>
        </p:spPr>
      </p:pic>
    </p:spTree>
    <p:extLst>
      <p:ext uri="{BB962C8B-B14F-4D97-AF65-F5344CB8AC3E}">
        <p14:creationId xmlns:p14="http://schemas.microsoft.com/office/powerpoint/2010/main" val="195584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 y="1133856"/>
            <a:ext cx="9144001" cy="5689956"/>
          </a:xfrm>
          <a:prstGeom prst="rect">
            <a:avLst/>
          </a:prstGeom>
        </p:spPr>
      </p:pic>
    </p:spTree>
    <p:extLst>
      <p:ext uri="{BB962C8B-B14F-4D97-AF65-F5344CB8AC3E}">
        <p14:creationId xmlns:p14="http://schemas.microsoft.com/office/powerpoint/2010/main" val="1134965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rot="5400000">
            <a:off x="1886028" y="104464"/>
            <a:ext cx="5190428" cy="7859443"/>
          </a:xfrm>
          <a:prstGeom prst="rect">
            <a:avLst/>
          </a:prstGeom>
        </p:spPr>
      </p:pic>
    </p:spTree>
    <p:extLst>
      <p:ext uri="{BB962C8B-B14F-4D97-AF65-F5344CB8AC3E}">
        <p14:creationId xmlns:p14="http://schemas.microsoft.com/office/powerpoint/2010/main" val="2454496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2" y="1311246"/>
            <a:ext cx="2509493" cy="53031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OL</a:t>
            </a:r>
            <a:r>
              <a:rPr lang="en-US" sz="2400" kern="0" dirty="0" smtClean="0">
                <a:solidFill>
                  <a:schemeClr val="bg1"/>
                </a:solidFill>
                <a:latin typeface="Arial" panose="020B0604020202020204" pitchFamily="34" charset="0"/>
                <a:ea typeface="+mn-lt"/>
                <a:cs typeface="Arial" panose="020B0604020202020204" pitchFamily="34" charset="0"/>
              </a:rPr>
              <a:t> test setup: V</a:t>
            </a:r>
            <a:r>
              <a:rPr lang="en-US" sz="2400" kern="0" baseline="-25000" dirty="0" smtClean="0">
                <a:solidFill>
                  <a:schemeClr val="bg1"/>
                </a:solidFill>
                <a:latin typeface="Arial" panose="020B0604020202020204" pitchFamily="34" charset="0"/>
                <a:ea typeface="+mn-lt"/>
                <a:cs typeface="Arial" panose="020B0604020202020204" pitchFamily="34" charset="0"/>
              </a:rPr>
              <a:t>IL</a:t>
            </a:r>
            <a:r>
              <a:rPr lang="en-US" sz="2400" kern="0" dirty="0" smtClean="0">
                <a:solidFill>
                  <a:schemeClr val="bg1"/>
                </a:solidFill>
                <a:latin typeface="Arial" panose="020B0604020202020204" pitchFamily="34" charset="0"/>
                <a:ea typeface="+mn-lt"/>
                <a:cs typeface="Arial" panose="020B0604020202020204" pitchFamily="34" charset="0"/>
              </a:rPr>
              <a:t> is set by </a:t>
            </a:r>
            <a:r>
              <a:rPr lang="en-US" sz="2400" kern="0" dirty="0" err="1" smtClean="0">
                <a:solidFill>
                  <a:schemeClr val="bg1"/>
                </a:solidFill>
                <a:latin typeface="Arial" panose="020B0604020202020204" pitchFamily="34" charset="0"/>
                <a:ea typeface="+mn-lt"/>
                <a:cs typeface="Arial" panose="020B0604020202020204" pitchFamily="34" charset="0"/>
              </a:rPr>
              <a:t>MyDaq’s</a:t>
            </a:r>
            <a:r>
              <a:rPr lang="en-US" sz="2400" kern="0" dirty="0" smtClean="0">
                <a:solidFill>
                  <a:schemeClr val="bg1"/>
                </a:solidFill>
                <a:latin typeface="Arial" panose="020B0604020202020204" pitchFamily="34" charset="0"/>
                <a:ea typeface="+mn-lt"/>
                <a:cs typeface="Arial" panose="020B0604020202020204" pitchFamily="34" charset="0"/>
              </a:rPr>
              <a:t> analog output to the value </a:t>
            </a:r>
            <a:r>
              <a:rPr lang="en-US" sz="2400" kern="0" dirty="0">
                <a:solidFill>
                  <a:schemeClr val="bg1"/>
                </a:solidFill>
                <a:latin typeface="Arial" panose="020B0604020202020204" pitchFamily="34" charset="0"/>
                <a:ea typeface="+mn-lt"/>
                <a:cs typeface="Arial" panose="020B0604020202020204" pitchFamily="34" charset="0"/>
              </a:rPr>
              <a:t>measured in the previous tests. The test is passed if </a:t>
            </a:r>
            <a:r>
              <a:rPr lang="en-US" sz="2400" kern="0" dirty="0" smtClean="0">
                <a:solidFill>
                  <a:schemeClr val="bg1"/>
                </a:solidFill>
                <a:latin typeface="Arial" panose="020B0604020202020204" pitchFamily="34" charset="0"/>
                <a:ea typeface="+mn-lt"/>
                <a:cs typeface="Arial" panose="020B0604020202020204" pitchFamily="34" charset="0"/>
              </a:rPr>
              <a:t>the measured  </a:t>
            </a:r>
            <a:r>
              <a:rPr lang="en-US" sz="2400" kern="0" dirty="0">
                <a:solidFill>
                  <a:schemeClr val="bg1"/>
                </a:solidFill>
                <a:latin typeface="Arial" panose="020B0604020202020204" pitchFamily="34" charset="0"/>
                <a:ea typeface="+mn-lt"/>
                <a:cs typeface="Arial" panose="020B0604020202020204" pitchFamily="34" charset="0"/>
              </a:rPr>
              <a:t>voltage is less than </a:t>
            </a:r>
            <a:r>
              <a:rPr lang="en-US" sz="2400" kern="0" dirty="0" err="1" smtClean="0">
                <a:solidFill>
                  <a:schemeClr val="bg1"/>
                </a:solidFill>
                <a:latin typeface="Arial" panose="020B0604020202020204" pitchFamily="34" charset="0"/>
                <a:ea typeface="+mn-lt"/>
                <a:cs typeface="Arial" panose="020B0604020202020204" pitchFamily="34" charset="0"/>
              </a:rPr>
              <a:t>V</a:t>
            </a:r>
            <a:r>
              <a:rPr lang="en-US" sz="2400" kern="0" baseline="-25000" dirty="0" err="1" smtClean="0">
                <a:solidFill>
                  <a:schemeClr val="bg1"/>
                </a:solidFill>
                <a:latin typeface="Arial" panose="020B0604020202020204" pitchFamily="34" charset="0"/>
                <a:ea typeface="+mn-lt"/>
                <a:cs typeface="Arial" panose="020B0604020202020204" pitchFamily="34" charset="0"/>
              </a:rPr>
              <a:t>OLmax</a:t>
            </a:r>
            <a:r>
              <a:rPr lang="en-US" sz="2400" kern="0" dirty="0" smtClean="0">
                <a:solidFill>
                  <a:schemeClr val="bg1"/>
                </a:solidFill>
                <a:latin typeface="Arial" panose="020B0604020202020204" pitchFamily="34" charset="0"/>
                <a:ea typeface="+mn-lt"/>
                <a:cs typeface="Arial" panose="020B0604020202020204" pitchFamily="34" charset="0"/>
              </a:rPr>
              <a:t> which is </a:t>
            </a:r>
            <a:r>
              <a:rPr lang="en-US" sz="2400" kern="0" dirty="0">
                <a:solidFill>
                  <a:schemeClr val="bg1"/>
                </a:solidFill>
                <a:latin typeface="Arial" panose="020B0604020202020204" pitchFamily="34" charset="0"/>
                <a:ea typeface="+mn-lt"/>
                <a:cs typeface="Arial" panose="020B0604020202020204" pitchFamily="34" charset="0"/>
              </a:rPr>
              <a:t>s</a:t>
            </a:r>
            <a:r>
              <a:rPr lang="en-US" sz="2400" kern="0" dirty="0" smtClean="0">
                <a:solidFill>
                  <a:schemeClr val="bg1"/>
                </a:solidFill>
                <a:latin typeface="Arial" panose="020B0604020202020204" pitchFamily="34" charset="0"/>
                <a:ea typeface="+mn-lt"/>
                <a:cs typeface="Arial" panose="020B0604020202020204" pitchFamily="34" charset="0"/>
              </a:rPr>
              <a:t>pecified in the datasheet.</a:t>
            </a:r>
            <a:endParaRPr lang="en-US" sz="2400" kern="0" dirty="0">
              <a:solidFill>
                <a:schemeClr val="bg1"/>
              </a:solidFill>
              <a:latin typeface="Arial" panose="020B0604020202020204" pitchFamily="34" charset="0"/>
              <a:ea typeface="+mn-lt"/>
              <a:cs typeface="Arial" panose="020B0604020202020204" pitchFamily="34" charset="0"/>
            </a:endParaRPr>
          </a:p>
        </p:txBody>
      </p:sp>
      <p:pic>
        <p:nvPicPr>
          <p:cNvPr id="2" name="Picture 1"/>
          <p:cNvPicPr>
            <a:picLocks noChangeAspect="1"/>
          </p:cNvPicPr>
          <p:nvPr/>
        </p:nvPicPr>
        <p:blipFill>
          <a:blip r:embed="rId4"/>
          <a:stretch>
            <a:fillRect/>
          </a:stretch>
        </p:blipFill>
        <p:spPr>
          <a:xfrm>
            <a:off x="2875934" y="1397967"/>
            <a:ext cx="6268065" cy="5216407"/>
          </a:xfrm>
          <a:prstGeom prst="rect">
            <a:avLst/>
          </a:prstGeom>
        </p:spPr>
      </p:pic>
    </p:spTree>
    <p:extLst>
      <p:ext uri="{BB962C8B-B14F-4D97-AF65-F5344CB8AC3E}">
        <p14:creationId xmlns:p14="http://schemas.microsoft.com/office/powerpoint/2010/main" val="6356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Why </a:t>
            </a:r>
            <a:r>
              <a:rPr lang="en-US" sz="4000" b="1" kern="0" dirty="0">
                <a:solidFill>
                  <a:schemeClr val="tx2">
                    <a:lumMod val="75000"/>
                  </a:schemeClr>
                </a:solidFill>
              </a:rPr>
              <a:t>testing?</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53312"/>
            <a:ext cx="82296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“To err is human” While accepting imperfect products from others, we desire perfection in our products. But how? </a:t>
            </a:r>
          </a:p>
          <a:p>
            <a:r>
              <a:rPr lang="en-US" sz="2400" kern="0" dirty="0">
                <a:solidFill>
                  <a:schemeClr val="bg1"/>
                </a:solidFill>
                <a:latin typeface="Arial" panose="020B0604020202020204" pitchFamily="34" charset="0"/>
                <a:cs typeface="Arial" panose="020B0604020202020204" pitchFamily="34" charset="0"/>
              </a:rPr>
              <a:t>Here is the formula: Perfect Testing Algorithm:                        </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Repeat </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 </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Redesign;</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Remake;</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                    </a:t>
            </a:r>
          </a:p>
          <a:p>
            <a:pPr>
              <a:spcBef>
                <a:spcPts val="0"/>
              </a:spcBef>
              <a:spcAft>
                <a:spcPts val="0"/>
              </a:spcAft>
            </a:pPr>
            <a:r>
              <a:rPr lang="en-US" sz="2400" kern="0" dirty="0">
                <a:solidFill>
                  <a:schemeClr val="bg1"/>
                </a:solidFill>
                <a:latin typeface="Arial" panose="020B0604020202020204" pitchFamily="34" charset="0"/>
                <a:cs typeface="Arial" panose="020B0604020202020204" pitchFamily="34" charset="0"/>
              </a:rPr>
              <a:t>		 Until tested perfect</a:t>
            </a:r>
          </a:p>
          <a:p>
            <a:r>
              <a:rPr lang="en-US" sz="2400" kern="0" dirty="0">
                <a:solidFill>
                  <a:schemeClr val="bg1"/>
                </a:solidFill>
                <a:latin typeface="Arial" panose="020B0604020202020204" pitchFamily="34" charset="0"/>
                <a:cs typeface="Arial" panose="020B0604020202020204" pitchFamily="34" charset="0"/>
              </a:rPr>
              <a:t>The repeat loop in our algorithm will repeat indefinitely unless redesign and remake could respond to or correct the errors found in testing</a:t>
            </a:r>
          </a:p>
        </p:txBody>
      </p:sp>
    </p:spTree>
    <p:extLst>
      <p:ext uri="{BB962C8B-B14F-4D97-AF65-F5344CB8AC3E}">
        <p14:creationId xmlns:p14="http://schemas.microsoft.com/office/powerpoint/2010/main" val="413818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pic>
        <p:nvPicPr>
          <p:cNvPr id="2" name="Picture 1"/>
          <p:cNvPicPr>
            <a:picLocks noChangeAspect="1"/>
          </p:cNvPicPr>
          <p:nvPr/>
        </p:nvPicPr>
        <p:blipFill>
          <a:blip r:embed="rId4"/>
          <a:stretch>
            <a:fillRect/>
          </a:stretch>
        </p:blipFill>
        <p:spPr>
          <a:xfrm>
            <a:off x="4786347" y="4447317"/>
            <a:ext cx="4360276" cy="1486452"/>
          </a:xfrm>
          <a:prstGeom prst="rect">
            <a:avLst/>
          </a:prstGeom>
        </p:spPr>
      </p:pic>
      <p:pic>
        <p:nvPicPr>
          <p:cNvPr id="3" name="Picture 2"/>
          <p:cNvPicPr>
            <a:picLocks noChangeAspect="1"/>
          </p:cNvPicPr>
          <p:nvPr/>
        </p:nvPicPr>
        <p:blipFill>
          <a:blip r:embed="rId5"/>
          <a:stretch>
            <a:fillRect/>
          </a:stretch>
        </p:blipFill>
        <p:spPr>
          <a:xfrm>
            <a:off x="0" y="4447317"/>
            <a:ext cx="4424516" cy="1486452"/>
          </a:xfrm>
          <a:prstGeom prst="rect">
            <a:avLst/>
          </a:prstGeom>
        </p:spPr>
      </p:pic>
      <p:pic>
        <p:nvPicPr>
          <p:cNvPr id="9" name="Picture 8"/>
          <p:cNvPicPr>
            <a:picLocks noChangeAspect="1"/>
          </p:cNvPicPr>
          <p:nvPr/>
        </p:nvPicPr>
        <p:blipFill>
          <a:blip r:embed="rId6"/>
          <a:stretch>
            <a:fillRect/>
          </a:stretch>
        </p:blipFill>
        <p:spPr>
          <a:xfrm>
            <a:off x="2212258" y="1676198"/>
            <a:ext cx="4544626" cy="2582738"/>
          </a:xfrm>
          <a:prstGeom prst="rect">
            <a:avLst/>
          </a:prstGeom>
        </p:spPr>
      </p:pic>
    </p:spTree>
    <p:extLst>
      <p:ext uri="{BB962C8B-B14F-4D97-AF65-F5344CB8AC3E}">
        <p14:creationId xmlns:p14="http://schemas.microsoft.com/office/powerpoint/2010/main" val="2250917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0635"/>
            <a:ext cx="9144000" cy="3759620"/>
          </a:xfrm>
          <a:prstGeom prst="rect">
            <a:avLst/>
          </a:prstGeom>
        </p:spPr>
      </p:pic>
    </p:spTree>
    <p:extLst>
      <p:ext uri="{BB962C8B-B14F-4D97-AF65-F5344CB8AC3E}">
        <p14:creationId xmlns:p14="http://schemas.microsoft.com/office/powerpoint/2010/main" val="2566259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8"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0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Histogram </a:t>
            </a:r>
            <a:r>
              <a:rPr lang="en-US" sz="2400" kern="0" dirty="0">
                <a:solidFill>
                  <a:schemeClr val="bg1"/>
                </a:solidFill>
                <a:latin typeface="Arial" panose="020B0604020202020204" pitchFamily="34" charset="0"/>
                <a:cs typeface="Arial" panose="020B0604020202020204" pitchFamily="34" charset="0"/>
              </a:rPr>
              <a:t>of </a:t>
            </a:r>
            <a:r>
              <a:rPr lang="en-US" sz="2400" kern="0" dirty="0" smtClean="0">
                <a:solidFill>
                  <a:schemeClr val="bg1"/>
                </a:solidFill>
                <a:latin typeface="Arial" panose="020B0604020202020204" pitchFamily="34" charset="0"/>
                <a:cs typeface="Arial" panose="020B0604020202020204" pitchFamily="34" charset="0"/>
              </a:rPr>
              <a:t>V</a:t>
            </a:r>
            <a:r>
              <a:rPr lang="en-US" sz="2400" kern="0" baseline="-25000" dirty="0" smtClean="0">
                <a:solidFill>
                  <a:schemeClr val="bg1"/>
                </a:solidFill>
                <a:latin typeface="Arial" panose="020B0604020202020204" pitchFamily="34" charset="0"/>
                <a:cs typeface="Arial" panose="020B0604020202020204" pitchFamily="34" charset="0"/>
              </a:rPr>
              <a:t>OL(max)</a:t>
            </a:r>
            <a:r>
              <a:rPr lang="en-US" sz="2400" kern="0" dirty="0" smtClean="0">
                <a:solidFill>
                  <a:schemeClr val="bg1"/>
                </a:solidFill>
                <a:latin typeface="Arial" panose="020B0604020202020204" pitchFamily="34" charset="0"/>
                <a:cs typeface="Arial" panose="020B0604020202020204" pitchFamily="34" charset="0"/>
              </a:rPr>
              <a:t> </a:t>
            </a:r>
            <a:r>
              <a:rPr lang="en-US" sz="2400" kern="0" dirty="0">
                <a:solidFill>
                  <a:schemeClr val="bg1"/>
                </a:solidFill>
                <a:latin typeface="Arial" panose="020B0604020202020204" pitchFamily="34" charset="0"/>
                <a:cs typeface="Arial" panose="020B0604020202020204" pitchFamily="34" charset="0"/>
              </a:rPr>
              <a:t>for V</a:t>
            </a:r>
            <a:r>
              <a:rPr lang="en-US" sz="2400" kern="0" baseline="-25000" dirty="0">
                <a:solidFill>
                  <a:schemeClr val="bg1"/>
                </a:solidFill>
                <a:latin typeface="Arial" panose="020B0604020202020204" pitchFamily="34" charset="0"/>
                <a:cs typeface="Arial" panose="020B0604020202020204" pitchFamily="34" charset="0"/>
              </a:rPr>
              <a:t>CC</a:t>
            </a:r>
            <a:r>
              <a:rPr lang="en-US" sz="2400" kern="0" dirty="0">
                <a:solidFill>
                  <a:schemeClr val="bg1"/>
                </a:solidFill>
                <a:latin typeface="Arial" panose="020B0604020202020204" pitchFamily="34" charset="0"/>
                <a:cs typeface="Arial" panose="020B0604020202020204" pitchFamily="34" charset="0"/>
              </a:rPr>
              <a:t>= 4.5 V</a:t>
            </a:r>
          </a:p>
        </p:txBody>
      </p:sp>
      <p:pic>
        <p:nvPicPr>
          <p:cNvPr id="3" name="Picture 2"/>
          <p:cNvPicPr>
            <a:picLocks noChangeAspect="1"/>
          </p:cNvPicPr>
          <p:nvPr/>
        </p:nvPicPr>
        <p:blipFill>
          <a:blip r:embed="rId4"/>
          <a:stretch>
            <a:fillRect/>
          </a:stretch>
        </p:blipFill>
        <p:spPr>
          <a:xfrm>
            <a:off x="0" y="2093635"/>
            <a:ext cx="9144000" cy="4139709"/>
          </a:xfrm>
          <a:prstGeom prst="rect">
            <a:avLst/>
          </a:prstGeom>
        </p:spPr>
      </p:pic>
    </p:spTree>
    <p:extLst>
      <p:ext uri="{BB962C8B-B14F-4D97-AF65-F5344CB8AC3E}">
        <p14:creationId xmlns:p14="http://schemas.microsoft.com/office/powerpoint/2010/main" val="3012521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a:solidFill>
                  <a:schemeClr val="tx2">
                    <a:lumMod val="75000"/>
                  </a:schemeClr>
                </a:solidFill>
              </a:rPr>
              <a:t>V</a:t>
            </a:r>
            <a:r>
              <a:rPr lang="en-US" sz="4000" b="1" kern="0" baseline="-25000" dirty="0">
                <a:solidFill>
                  <a:schemeClr val="tx2">
                    <a:lumMod val="75000"/>
                  </a:schemeClr>
                </a:solidFill>
              </a:rPr>
              <a:t>OH</a:t>
            </a:r>
            <a:r>
              <a:rPr lang="en-US" sz="4000" b="1" kern="0" dirty="0">
                <a:solidFill>
                  <a:schemeClr val="tx2">
                    <a:lumMod val="75000"/>
                  </a:schemeClr>
                </a:solidFill>
              </a:rPr>
              <a:t> and V</a:t>
            </a:r>
            <a:r>
              <a:rPr lang="en-US" sz="4000" b="1" kern="0" baseline="-25000" dirty="0">
                <a:solidFill>
                  <a:schemeClr val="tx2">
                    <a:lumMod val="75000"/>
                  </a:schemeClr>
                </a:solidFill>
              </a:rPr>
              <a:t>OL</a:t>
            </a: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ea typeface="+mn-lt"/>
                <a:cs typeface="Arial" panose="020B0604020202020204" pitchFamily="34" charset="0"/>
              </a:rPr>
              <a:t>V</a:t>
            </a:r>
            <a:r>
              <a:rPr lang="en-US" sz="2400" kern="0" baseline="-25000" dirty="0" smtClean="0">
                <a:solidFill>
                  <a:schemeClr val="bg1"/>
                </a:solidFill>
                <a:latin typeface="Arial" panose="020B0604020202020204" pitchFamily="34" charset="0"/>
                <a:ea typeface="+mn-lt"/>
                <a:cs typeface="Arial" panose="020B0604020202020204" pitchFamily="34" charset="0"/>
              </a:rPr>
              <a:t>OL</a:t>
            </a:r>
            <a:r>
              <a:rPr lang="en-US" sz="2400" kern="0" dirty="0" smtClean="0">
                <a:solidFill>
                  <a:schemeClr val="bg1"/>
                </a:solidFill>
                <a:latin typeface="Arial" panose="020B0604020202020204" pitchFamily="34" charset="0"/>
                <a:ea typeface="+mn-lt"/>
                <a:cs typeface="Arial" panose="020B0604020202020204" pitchFamily="34" charset="0"/>
              </a:rPr>
              <a:t> and V</a:t>
            </a:r>
            <a:r>
              <a:rPr lang="en-US" sz="2400" kern="0" baseline="-25000" dirty="0" smtClean="0">
                <a:solidFill>
                  <a:schemeClr val="bg1"/>
                </a:solidFill>
                <a:latin typeface="Arial" panose="020B0604020202020204" pitchFamily="34" charset="0"/>
                <a:ea typeface="+mn-lt"/>
                <a:cs typeface="Arial" panose="020B0604020202020204" pitchFamily="34" charset="0"/>
              </a:rPr>
              <a:t>OL </a:t>
            </a:r>
            <a:r>
              <a:rPr lang="en-US" sz="2400" kern="0" dirty="0" smtClean="0">
                <a:solidFill>
                  <a:schemeClr val="bg1"/>
                </a:solidFill>
                <a:latin typeface="Arial" panose="020B0604020202020204" pitchFamily="34" charset="0"/>
                <a:ea typeface="+mn-lt"/>
                <a:cs typeface="Arial" panose="020B0604020202020204" pitchFamily="34" charset="0"/>
              </a:rPr>
              <a:t>results:</a:t>
            </a:r>
            <a:endParaRPr lang="en-US" sz="2400" kern="0" dirty="0">
              <a:solidFill>
                <a:schemeClr val="bg1"/>
              </a:solidFill>
              <a:latin typeface="Arial" panose="020B0604020202020204" pitchFamily="34" charset="0"/>
              <a:ea typeface="+mn-lt"/>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62375585"/>
              </p:ext>
            </p:extLst>
          </p:nvPr>
        </p:nvGraphicFramePr>
        <p:xfrm>
          <a:off x="-3" y="2408428"/>
          <a:ext cx="9144005" cy="3762980"/>
        </p:xfrm>
        <a:graphic>
          <a:graphicData uri="http://schemas.openxmlformats.org/drawingml/2006/table">
            <a:tbl>
              <a:tblPr firstRow="1" firstCol="1" bandRow="1">
                <a:tableStyleId>{5C22544A-7EE6-4342-B048-85BDC9FD1C3A}</a:tableStyleId>
              </a:tblPr>
              <a:tblGrid>
                <a:gridCol w="880537">
                  <a:extLst>
                    <a:ext uri="{9D8B030D-6E8A-4147-A177-3AD203B41FA5}">
                      <a16:colId xmlns:a16="http://schemas.microsoft.com/office/drawing/2014/main" val="2178996980"/>
                    </a:ext>
                  </a:extLst>
                </a:gridCol>
                <a:gridCol w="783121">
                  <a:extLst>
                    <a:ext uri="{9D8B030D-6E8A-4147-A177-3AD203B41FA5}">
                      <a16:colId xmlns:a16="http://schemas.microsoft.com/office/drawing/2014/main" val="1759035850"/>
                    </a:ext>
                  </a:extLst>
                </a:gridCol>
                <a:gridCol w="783121">
                  <a:extLst>
                    <a:ext uri="{9D8B030D-6E8A-4147-A177-3AD203B41FA5}">
                      <a16:colId xmlns:a16="http://schemas.microsoft.com/office/drawing/2014/main" val="3554649416"/>
                    </a:ext>
                  </a:extLst>
                </a:gridCol>
                <a:gridCol w="783121">
                  <a:extLst>
                    <a:ext uri="{9D8B030D-6E8A-4147-A177-3AD203B41FA5}">
                      <a16:colId xmlns:a16="http://schemas.microsoft.com/office/drawing/2014/main" val="964804791"/>
                    </a:ext>
                  </a:extLst>
                </a:gridCol>
                <a:gridCol w="1047135">
                  <a:extLst>
                    <a:ext uri="{9D8B030D-6E8A-4147-A177-3AD203B41FA5}">
                      <a16:colId xmlns:a16="http://schemas.microsoft.com/office/drawing/2014/main" val="3442264886"/>
                    </a:ext>
                  </a:extLst>
                </a:gridCol>
                <a:gridCol w="814849">
                  <a:extLst>
                    <a:ext uri="{9D8B030D-6E8A-4147-A177-3AD203B41FA5}">
                      <a16:colId xmlns:a16="http://schemas.microsoft.com/office/drawing/2014/main" val="2466295738"/>
                    </a:ext>
                  </a:extLst>
                </a:gridCol>
                <a:gridCol w="814849">
                  <a:extLst>
                    <a:ext uri="{9D8B030D-6E8A-4147-A177-3AD203B41FA5}">
                      <a16:colId xmlns:a16="http://schemas.microsoft.com/office/drawing/2014/main" val="1093585692"/>
                    </a:ext>
                  </a:extLst>
                </a:gridCol>
                <a:gridCol w="814849">
                  <a:extLst>
                    <a:ext uri="{9D8B030D-6E8A-4147-A177-3AD203B41FA5}">
                      <a16:colId xmlns:a16="http://schemas.microsoft.com/office/drawing/2014/main" val="3635044303"/>
                    </a:ext>
                  </a:extLst>
                </a:gridCol>
                <a:gridCol w="814849">
                  <a:extLst>
                    <a:ext uri="{9D8B030D-6E8A-4147-A177-3AD203B41FA5}">
                      <a16:colId xmlns:a16="http://schemas.microsoft.com/office/drawing/2014/main" val="3379703742"/>
                    </a:ext>
                  </a:extLst>
                </a:gridCol>
                <a:gridCol w="1607574">
                  <a:extLst>
                    <a:ext uri="{9D8B030D-6E8A-4147-A177-3AD203B41FA5}">
                      <a16:colId xmlns:a16="http://schemas.microsoft.com/office/drawing/2014/main" val="1922183161"/>
                    </a:ext>
                  </a:extLst>
                </a:gridCol>
              </a:tblGrid>
              <a:tr h="1866676">
                <a:tc>
                  <a:txBody>
                    <a:bodyPr/>
                    <a:lstStyle/>
                    <a:p>
                      <a:pPr marL="0" marR="0" algn="l" rtl="0">
                        <a:spcBef>
                          <a:spcPts val="0"/>
                        </a:spcBef>
                        <a:spcAft>
                          <a:spcPts val="0"/>
                        </a:spcAft>
                      </a:pPr>
                      <a:r>
                        <a:rPr lang="de-DE" sz="1200" dirty="0">
                          <a:effectLst/>
                        </a:rPr>
                        <a:t> </a:t>
                      </a:r>
                      <a:endParaRPr lang="en-US" sz="1200" dirty="0">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tc>
                <a:tc>
                  <a:txBody>
                    <a:bodyPr/>
                    <a:lstStyle/>
                    <a:p>
                      <a:pPr marL="71755" marR="71755" algn="ctr" rtl="0">
                        <a:spcBef>
                          <a:spcPts val="0"/>
                        </a:spcBef>
                        <a:spcAft>
                          <a:spcPts val="0"/>
                        </a:spcAft>
                      </a:pPr>
                      <a:r>
                        <a:rPr lang="de-DE" sz="2400" dirty="0">
                          <a:solidFill>
                            <a:srgbClr val="C00000"/>
                          </a:solidFill>
                          <a:effectLst/>
                        </a:rPr>
                        <a:t>V</a:t>
                      </a:r>
                      <a:r>
                        <a:rPr lang="de-DE" sz="2400" baseline="-25000" dirty="0">
                          <a:solidFill>
                            <a:srgbClr val="C00000"/>
                          </a:solidFill>
                          <a:effectLst/>
                        </a:rPr>
                        <a:t>CC</a:t>
                      </a:r>
                      <a:endParaRPr lang="en-US" sz="2400" baseline="-250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USL</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b="1" kern="1200" dirty="0">
                          <a:solidFill>
                            <a:srgbClr val="C00000"/>
                          </a:solidFill>
                          <a:effectLst/>
                          <a:latin typeface="+mn-lt"/>
                          <a:ea typeface="+mn-ea"/>
                          <a:cs typeface="+mn-cs"/>
                        </a:rPr>
                        <a:t>LSL</a:t>
                      </a:r>
                      <a:endParaRPr lang="en-US" sz="2400" b="1" kern="1200" dirty="0">
                        <a:solidFill>
                          <a:srgbClr val="C00000"/>
                        </a:solidFill>
                        <a:effectLst/>
                        <a:latin typeface="+mn-lt"/>
                        <a:ea typeface="+mn-ea"/>
                        <a:cs typeface="+mn-cs"/>
                      </a:endParaRPr>
                    </a:p>
                  </a:txBody>
                  <a:tcPr marL="68580" marR="68580" marT="0" marB="0" anchor="ctr"/>
                </a:tc>
                <a:tc>
                  <a:txBody>
                    <a:bodyPr/>
                    <a:lstStyle/>
                    <a:p>
                      <a:pPr marL="71755" marR="71755" algn="ctr" rtl="0">
                        <a:spcBef>
                          <a:spcPts val="0"/>
                        </a:spcBef>
                        <a:spcAft>
                          <a:spcPts val="0"/>
                        </a:spcAft>
                      </a:pPr>
                      <a:r>
                        <a:rPr lang="en-US" sz="2400" b="1" kern="1200" dirty="0" smtClean="0">
                          <a:solidFill>
                            <a:srgbClr val="C00000"/>
                          </a:solidFill>
                          <a:effectLst/>
                          <a:latin typeface="+mn-lt"/>
                          <a:ea typeface="+mn-ea"/>
                          <a:cs typeface="+mn-cs"/>
                        </a:rPr>
                        <a:t>Typ.</a:t>
                      </a:r>
                    </a:p>
                    <a:p>
                      <a:pPr marL="71755" marR="71755" algn="ctr" rtl="0">
                        <a:spcBef>
                          <a:spcPts val="0"/>
                        </a:spcBef>
                        <a:spcAft>
                          <a:spcPts val="0"/>
                        </a:spcAft>
                      </a:pPr>
                      <a:r>
                        <a:rPr lang="en-US" sz="2400" b="1" kern="1200" dirty="0" smtClean="0">
                          <a:solidFill>
                            <a:srgbClr val="C00000"/>
                          </a:solidFill>
                          <a:effectLst/>
                          <a:latin typeface="+mn-lt"/>
                          <a:ea typeface="+mn-ea"/>
                          <a:cs typeface="+mn-cs"/>
                        </a:rPr>
                        <a:t>Value</a:t>
                      </a:r>
                      <a:endParaRPr lang="en-US" sz="2400" b="1" kern="1200" dirty="0">
                        <a:solidFill>
                          <a:srgbClr val="C00000"/>
                        </a:solidFill>
                        <a:effectLst/>
                        <a:latin typeface="+mn-lt"/>
                        <a:ea typeface="+mn-ea"/>
                        <a:cs typeface="+mn-cs"/>
                      </a:endParaRPr>
                    </a:p>
                  </a:txBody>
                  <a:tcPr marL="68580" marR="68580" marT="0" marB="0" anchor="ctr"/>
                </a:tc>
                <a:tc>
                  <a:txBody>
                    <a:bodyPr/>
                    <a:lstStyle/>
                    <a:p>
                      <a:pPr marL="0" marR="0" algn="ctr" rtl="0">
                        <a:spcBef>
                          <a:spcPts val="0"/>
                        </a:spcBef>
                        <a:spcAft>
                          <a:spcPts val="0"/>
                        </a:spcAft>
                      </a:pPr>
                      <a:r>
                        <a:rPr lang="de-DE" sz="2400" dirty="0">
                          <a:solidFill>
                            <a:srgbClr val="C00000"/>
                          </a:solidFill>
                          <a:effectLst/>
                        </a:rPr>
                        <a:t>μ</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2400" dirty="0">
                          <a:solidFill>
                            <a:srgbClr val="C00000"/>
                          </a:solidFill>
                          <a:effectLst/>
                        </a:rPr>
                        <a:t>σ</a:t>
                      </a:r>
                      <a:endParaRPr lang="en-US" sz="24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C</a:t>
                      </a:r>
                      <a:r>
                        <a:rPr lang="de-DE" sz="2400" baseline="-25000" dirty="0">
                          <a:solidFill>
                            <a:srgbClr val="C00000"/>
                          </a:solidFill>
                          <a:effectLst/>
                        </a:rPr>
                        <a:t>P</a:t>
                      </a:r>
                      <a:endParaRPr lang="en-US" sz="2400" baseline="-250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de-DE" sz="2400" dirty="0">
                          <a:solidFill>
                            <a:srgbClr val="C00000"/>
                          </a:solidFill>
                          <a:effectLst/>
                        </a:rPr>
                        <a:t>C</a:t>
                      </a:r>
                      <a:r>
                        <a:rPr lang="de-DE" sz="2400" baseline="-25000" dirty="0">
                          <a:solidFill>
                            <a:srgbClr val="C00000"/>
                          </a:solidFill>
                          <a:effectLst/>
                        </a:rPr>
                        <a:t>PK</a:t>
                      </a:r>
                      <a:endParaRPr lang="en-US" sz="2400" baseline="-25000" dirty="0">
                        <a:solidFill>
                          <a:srgbClr val="C00000"/>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71755" marR="71755" algn="ctr" rtl="0">
                        <a:spcBef>
                          <a:spcPts val="0"/>
                        </a:spcBef>
                        <a:spcAft>
                          <a:spcPts val="0"/>
                        </a:spcAft>
                      </a:pPr>
                      <a:r>
                        <a:rPr lang="en-US" sz="2400" b="1" kern="1200" dirty="0" smtClean="0">
                          <a:solidFill>
                            <a:srgbClr val="C00000"/>
                          </a:solidFill>
                          <a:effectLst/>
                          <a:latin typeface="+mn-lt"/>
                          <a:ea typeface="+mn-ea"/>
                          <a:cs typeface="+mn-cs"/>
                        </a:rPr>
                        <a:t>Fail/Pass</a:t>
                      </a:r>
                      <a:endParaRPr lang="en-US" sz="2400" b="1" kern="1200" dirty="0">
                        <a:solidFill>
                          <a:srgbClr val="C00000"/>
                        </a:solidFill>
                        <a:effectLst/>
                        <a:latin typeface="+mn-lt"/>
                        <a:ea typeface="+mn-ea"/>
                        <a:cs typeface="+mn-cs"/>
                      </a:endParaRPr>
                    </a:p>
                  </a:txBody>
                  <a:tcPr marL="68580" marR="68580" marT="0" marB="0" anchor="ctr"/>
                </a:tc>
                <a:extLst>
                  <a:ext uri="{0D108BD9-81ED-4DB2-BD59-A6C34878D82A}">
                    <a16:rowId xmlns:a16="http://schemas.microsoft.com/office/drawing/2014/main" val="4163451235"/>
                  </a:ext>
                </a:extLst>
              </a:tr>
              <a:tr h="474076">
                <a:tc rowSpan="2">
                  <a:txBody>
                    <a:bodyPr/>
                    <a:lstStyle/>
                    <a:p>
                      <a:pPr marL="71755" marR="71755" algn="ctr" rtl="0">
                        <a:spcBef>
                          <a:spcPts val="0"/>
                        </a:spcBef>
                        <a:spcAft>
                          <a:spcPts val="0"/>
                        </a:spcAft>
                      </a:pPr>
                      <a:r>
                        <a:rPr lang="en-US" sz="2400" dirty="0" smtClean="0">
                          <a:solidFill>
                            <a:srgbClr val="5C1C49"/>
                          </a:solidFill>
                          <a:effectLst/>
                        </a:rPr>
                        <a:t>V</a:t>
                      </a:r>
                      <a:r>
                        <a:rPr lang="en-US" sz="2400" baseline="-25000" dirty="0" smtClean="0">
                          <a:solidFill>
                            <a:srgbClr val="5C1C49"/>
                          </a:solidFill>
                          <a:effectLst/>
                        </a:rPr>
                        <a:t>OL</a:t>
                      </a:r>
                      <a:endParaRPr lang="en-US" sz="2400" baseline="-25000" dirty="0">
                        <a:solidFill>
                          <a:srgbClr val="5C1C49"/>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rPr>
                        <a:t>4.5</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0.26</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rPr>
                        <a:t>0</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0.17</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0.11</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0.002</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26</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14</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Pass</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4007579627"/>
                  </a:ext>
                </a:extLst>
              </a:tr>
              <a:tr h="474076">
                <a:tc vMerge="1">
                  <a:txBody>
                    <a:bodyPr/>
                    <a:lstStyle/>
                    <a:p>
                      <a:endParaRPr lang="en-US"/>
                    </a:p>
                  </a:txBody>
                  <a:tcPr/>
                </a:tc>
                <a:tc>
                  <a:txBody>
                    <a:bodyPr/>
                    <a:lstStyle/>
                    <a:p>
                      <a:pPr marL="0" marR="0" algn="ctr" rtl="0">
                        <a:spcBef>
                          <a:spcPts val="0"/>
                        </a:spcBef>
                        <a:spcAft>
                          <a:spcPts val="0"/>
                        </a:spcAft>
                      </a:pPr>
                      <a:r>
                        <a:rPr lang="de-DE"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rPr>
                        <a:t>6</a:t>
                      </a:r>
                      <a:endParaRPr lang="en-US"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0.26</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rPr>
                        <a:t>0</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0.15</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0.12</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0.002</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28</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21</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Pass</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205610943"/>
                  </a:ext>
                </a:extLst>
              </a:tr>
              <a:tr h="474076">
                <a:tc rowSpan="2">
                  <a:txBody>
                    <a:bodyPr/>
                    <a:lstStyle/>
                    <a:p>
                      <a:pPr marL="71755" marR="71755" algn="ctr" rtl="0">
                        <a:spcBef>
                          <a:spcPts val="0"/>
                        </a:spcBef>
                        <a:spcAft>
                          <a:spcPts val="0"/>
                        </a:spcAft>
                      </a:pPr>
                      <a:r>
                        <a:rPr lang="de-DE" sz="2400" dirty="0" smtClean="0">
                          <a:solidFill>
                            <a:srgbClr val="5C1C49"/>
                          </a:solidFill>
                          <a:effectLst/>
                        </a:rPr>
                        <a:t>V</a:t>
                      </a:r>
                      <a:r>
                        <a:rPr lang="de-DE" sz="2400" baseline="-25000" dirty="0" smtClean="0">
                          <a:solidFill>
                            <a:srgbClr val="5C1C49"/>
                          </a:solidFill>
                          <a:effectLst/>
                        </a:rPr>
                        <a:t>OH</a:t>
                      </a:r>
                      <a:endParaRPr lang="en-US" sz="2400" baseline="-25000" dirty="0">
                        <a:solidFill>
                          <a:srgbClr val="5C1C49"/>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rPr>
                        <a:t>4.5</a:t>
                      </a:r>
                      <a:endParaRPr lang="en-US"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rPr>
                        <a:t>4.5</a:t>
                      </a:r>
                      <a:endParaRPr lang="en-US"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3.98</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4.3</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4.35</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0.036</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2.4</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1.94</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Pass</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1998871499"/>
                  </a:ext>
                </a:extLst>
              </a:tr>
              <a:tr h="474076">
                <a:tc vMerge="1">
                  <a:txBody>
                    <a:bodyPr/>
                    <a:lstStyle/>
                    <a:p>
                      <a:endParaRPr lang="en-US"/>
                    </a:p>
                  </a:txBody>
                  <a:tcPr/>
                </a:tc>
                <a:tc>
                  <a:txBody>
                    <a:bodyPr/>
                    <a:lstStyle/>
                    <a:p>
                      <a:pPr marL="0" marR="0" algn="ctr" rtl="0">
                        <a:spcBef>
                          <a:spcPts val="0"/>
                        </a:spcBef>
                        <a:spcAft>
                          <a:spcPts val="0"/>
                        </a:spcAft>
                      </a:pPr>
                      <a:r>
                        <a:rPr lang="de-DE"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rPr>
                        <a:t>6</a:t>
                      </a:r>
                      <a:endParaRPr lang="en-US"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rPr>
                        <a:t>6</a:t>
                      </a:r>
                      <a:endParaRPr lang="en-US" sz="1800" kern="120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de-DE"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5.48</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5.8</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5.85</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0.036</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2.4</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2</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tc>
                  <a:txBody>
                    <a:bodyPr/>
                    <a:lstStyle/>
                    <a:p>
                      <a:pPr marL="0" marR="0" algn="ctr" rtl="0">
                        <a:spcBef>
                          <a:spcPts val="0"/>
                        </a:spcBef>
                        <a:spcAft>
                          <a:spcPts val="0"/>
                        </a:spcAft>
                      </a:pPr>
                      <a:r>
                        <a:rPr lang="en-US" sz="1800" kern="1200" dirty="0" smtClean="0">
                          <a:solidFill>
                            <a:schemeClr val="dk1"/>
                          </a:solidFill>
                          <a:effectLst/>
                          <a:latin typeface="Helvetica" panose="020B0604020202030204" pitchFamily="34" charset="0"/>
                          <a:ea typeface="PMingLiU" panose="02020500000000000000" pitchFamily="18" charset="-120"/>
                          <a:cs typeface="Nazanin" panose="00000400000000000000" pitchFamily="2" charset="-78"/>
                        </a:rPr>
                        <a:t>Pass</a:t>
                      </a:r>
                      <a:endParaRPr lang="en-US" sz="1800" kern="1200" dirty="0">
                        <a:solidFill>
                          <a:schemeClr val="dk1"/>
                        </a:solidFill>
                        <a:effectLst/>
                        <a:latin typeface="Helvetica" panose="020B0604020202030204" pitchFamily="34" charset="0"/>
                        <a:ea typeface="PMingLiU" panose="02020500000000000000" pitchFamily="18" charset="-120"/>
                        <a:cs typeface="Nazanin" panose="00000400000000000000" pitchFamily="2" charset="-78"/>
                      </a:endParaRPr>
                    </a:p>
                  </a:txBody>
                  <a:tcPr marL="68580" marR="68580" marT="0" marB="0" anchor="ctr"/>
                </a:tc>
                <a:extLst>
                  <a:ext uri="{0D108BD9-81ED-4DB2-BD59-A6C34878D82A}">
                    <a16:rowId xmlns:a16="http://schemas.microsoft.com/office/drawing/2014/main" val="2166343532"/>
                  </a:ext>
                </a:extLst>
              </a:tr>
            </a:tbl>
          </a:graphicData>
        </a:graphic>
      </p:graphicFrame>
    </p:spTree>
    <p:extLst>
      <p:ext uri="{BB962C8B-B14F-4D97-AF65-F5344CB8AC3E}">
        <p14:creationId xmlns:p14="http://schemas.microsoft.com/office/powerpoint/2010/main" val="33106862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References</a:t>
            </a:r>
            <a:endParaRPr lang="en-US" sz="4000" b="1" kern="0" baseline="-2500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5"/>
            <a:ext cx="8229600" cy="5222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pPr marL="457200" indent="-457200">
              <a:buAutoNum type="arabicPeriod"/>
            </a:pPr>
            <a:r>
              <a:rPr lang="en-US" sz="2000" kern="0" dirty="0" smtClean="0">
                <a:solidFill>
                  <a:schemeClr val="bg1"/>
                </a:solidFill>
                <a:latin typeface="Arial" panose="020B0604020202020204" pitchFamily="34" charset="0"/>
                <a:ea typeface="+mn-lt"/>
                <a:cs typeface="Arial" panose="020B0604020202020204" pitchFamily="34" charset="0"/>
              </a:rPr>
              <a:t>“</a:t>
            </a:r>
            <a:r>
              <a:rPr lang="en-US" sz="2000" kern="0" dirty="0">
                <a:solidFill>
                  <a:schemeClr val="bg1"/>
                </a:solidFill>
                <a:latin typeface="Arial" panose="020B0604020202020204" pitchFamily="34" charset="0"/>
                <a:ea typeface="+mn-lt"/>
                <a:cs typeface="Arial" panose="020B0604020202020204" pitchFamily="34" charset="0"/>
              </a:rPr>
              <a:t>SNx4HC32 Quadruple 2-Input OR Gates”, Texas </a:t>
            </a:r>
            <a:r>
              <a:rPr lang="en-US" sz="2000" kern="0" dirty="0" smtClean="0">
                <a:solidFill>
                  <a:schemeClr val="bg1"/>
                </a:solidFill>
                <a:latin typeface="Arial" panose="020B0604020202020204" pitchFamily="34" charset="0"/>
                <a:ea typeface="+mn-lt"/>
                <a:cs typeface="Arial" panose="020B0604020202020204" pitchFamily="34" charset="0"/>
              </a:rPr>
              <a:t>Instruments</a:t>
            </a:r>
            <a:r>
              <a:rPr lang="en-US" sz="2000" kern="0" dirty="0">
                <a:solidFill>
                  <a:schemeClr val="bg1"/>
                </a:solidFill>
                <a:latin typeface="Arial" panose="020B0604020202020204" pitchFamily="34" charset="0"/>
                <a:ea typeface="+mn-lt"/>
                <a:cs typeface="Arial" panose="020B0604020202020204" pitchFamily="34" charset="0"/>
              </a:rPr>
              <a:t>, </a:t>
            </a:r>
            <a:r>
              <a:rPr lang="en-US" sz="2000" kern="0" dirty="0" smtClean="0">
                <a:solidFill>
                  <a:schemeClr val="bg1"/>
                </a:solidFill>
                <a:latin typeface="Arial" panose="020B0604020202020204" pitchFamily="34" charset="0"/>
                <a:ea typeface="+mn-lt"/>
                <a:cs typeface="Arial" panose="020B0604020202020204" pitchFamily="34" charset="0"/>
              </a:rPr>
              <a:t>April </a:t>
            </a:r>
            <a:r>
              <a:rPr lang="en-US" sz="2000" kern="0" dirty="0">
                <a:solidFill>
                  <a:schemeClr val="bg1"/>
                </a:solidFill>
                <a:latin typeface="Arial" panose="020B0604020202020204" pitchFamily="34" charset="0"/>
                <a:ea typeface="+mn-lt"/>
                <a:cs typeface="Arial" panose="020B0604020202020204" pitchFamily="34" charset="0"/>
              </a:rPr>
              <a:t>2021, </a:t>
            </a:r>
            <a:r>
              <a:rPr lang="en-US" sz="2000" kern="0" dirty="0" smtClean="0">
                <a:solidFill>
                  <a:schemeClr val="bg1"/>
                </a:solidFill>
                <a:latin typeface="Arial" panose="020B0604020202020204" pitchFamily="34" charset="0"/>
                <a:ea typeface="+mn-lt"/>
                <a:cs typeface="Arial" panose="020B0604020202020204" pitchFamily="34" charset="0"/>
                <a:hlinkClick r:id="rId4"/>
              </a:rPr>
              <a:t>Link</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AutoNum type="arabicPeriod"/>
            </a:pPr>
            <a:r>
              <a:rPr lang="en-US" sz="2000" kern="0" dirty="0">
                <a:solidFill>
                  <a:schemeClr val="bg1"/>
                </a:solidFill>
                <a:latin typeface="Arial" panose="020B0604020202020204" pitchFamily="34" charset="0"/>
                <a:ea typeface="+mn-lt"/>
                <a:cs typeface="Arial" panose="020B0604020202020204" pitchFamily="34" charset="0"/>
              </a:rPr>
              <a:t>“SN54/74HCT CMOS Logic Family Applications and Restrictions”, Texas Instruments, May 1996, </a:t>
            </a:r>
            <a:r>
              <a:rPr lang="en-US" sz="2000" kern="0" dirty="0" smtClean="0">
                <a:solidFill>
                  <a:schemeClr val="bg1"/>
                </a:solidFill>
                <a:latin typeface="Arial" panose="020B0604020202020204" pitchFamily="34" charset="0"/>
                <a:ea typeface="+mn-lt"/>
                <a:cs typeface="Arial" panose="020B0604020202020204" pitchFamily="34" charset="0"/>
                <a:hlinkClick r:id="rId5"/>
              </a:rPr>
              <a:t>Link</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AutoNum type="arabicPeriod"/>
            </a:pPr>
            <a:r>
              <a:rPr lang="en-US" sz="2000" kern="0" dirty="0">
                <a:solidFill>
                  <a:schemeClr val="bg1"/>
                </a:solidFill>
                <a:latin typeface="Arial" panose="020B0604020202020204" pitchFamily="34" charset="0"/>
                <a:ea typeface="+mn-lt"/>
                <a:cs typeface="Arial" panose="020B0604020202020204" pitchFamily="34" charset="0"/>
              </a:rPr>
              <a:t>“Input and Output Characteristics of Digital Integrated Circuit”, Texas Instruments, May 1996, </a:t>
            </a:r>
            <a:r>
              <a:rPr lang="en-US" sz="2000" kern="0" dirty="0">
                <a:solidFill>
                  <a:schemeClr val="bg1"/>
                </a:solidFill>
                <a:latin typeface="Arial" panose="020B0604020202020204" pitchFamily="34" charset="0"/>
                <a:ea typeface="+mn-lt"/>
                <a:cs typeface="Arial" panose="020B0604020202020204" pitchFamily="34" charset="0"/>
                <a:hlinkClick r:id="rId6"/>
              </a:rPr>
              <a:t>Link</a:t>
            </a:r>
            <a:endParaRPr lang="en-US" sz="2000" kern="0" dirty="0">
              <a:solidFill>
                <a:schemeClr val="bg1"/>
              </a:solidFill>
              <a:latin typeface="Arial" panose="020B0604020202020204" pitchFamily="34" charset="0"/>
              <a:ea typeface="+mn-lt"/>
              <a:cs typeface="Arial" panose="020B0604020202020204" pitchFamily="34" charset="0"/>
            </a:endParaRPr>
          </a:p>
          <a:p>
            <a:pPr marL="457200" indent="-457200">
              <a:buAutoNum type="arabicPeriod"/>
            </a:pPr>
            <a:r>
              <a:rPr lang="en-US" sz="2000" kern="0" dirty="0">
                <a:solidFill>
                  <a:schemeClr val="bg1"/>
                </a:solidFill>
                <a:latin typeface="Arial" panose="020B0604020202020204" pitchFamily="34" charset="0"/>
                <a:ea typeface="+mn-lt"/>
                <a:cs typeface="Arial" panose="020B0604020202020204" pitchFamily="34" charset="0"/>
              </a:rPr>
              <a:t>“Designing With Logic</a:t>
            </a:r>
            <a:r>
              <a:rPr lang="en-US" sz="2000" kern="0" dirty="0" smtClean="0">
                <a:solidFill>
                  <a:schemeClr val="bg1"/>
                </a:solidFill>
                <a:latin typeface="Arial" panose="020B0604020202020204" pitchFamily="34" charset="0"/>
                <a:ea typeface="+mn-lt"/>
                <a:cs typeface="Arial" panose="020B0604020202020204" pitchFamily="34" charset="0"/>
              </a:rPr>
              <a:t>”, Texas Instruments, June 1997, </a:t>
            </a:r>
            <a:r>
              <a:rPr lang="en-US" sz="2000" kern="0" dirty="0" smtClean="0">
                <a:solidFill>
                  <a:schemeClr val="bg1"/>
                </a:solidFill>
                <a:latin typeface="Arial" panose="020B0604020202020204" pitchFamily="34" charset="0"/>
                <a:ea typeface="+mn-lt"/>
                <a:cs typeface="Arial" panose="020B0604020202020204" pitchFamily="34" charset="0"/>
                <a:hlinkClick r:id="rId7"/>
              </a:rPr>
              <a:t>Link</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AutoNum type="arabicPeriod"/>
            </a:pPr>
            <a:r>
              <a:rPr lang="en-US" sz="2000" kern="0" dirty="0">
                <a:solidFill>
                  <a:schemeClr val="bg1"/>
                </a:solidFill>
                <a:latin typeface="Arial" panose="020B0604020202020204" pitchFamily="34" charset="0"/>
                <a:ea typeface="+mn-lt"/>
                <a:cs typeface="Arial" panose="020B0604020202020204" pitchFamily="34" charset="0"/>
              </a:rPr>
              <a:t>“Understanding and Interpreting Standard-Logic Data </a:t>
            </a:r>
            <a:r>
              <a:rPr lang="en-US" sz="2000" kern="0" dirty="0" smtClean="0">
                <a:solidFill>
                  <a:schemeClr val="bg1"/>
                </a:solidFill>
                <a:latin typeface="Arial" panose="020B0604020202020204" pitchFamily="34" charset="0"/>
                <a:ea typeface="+mn-lt"/>
                <a:cs typeface="Arial" panose="020B0604020202020204" pitchFamily="34" charset="0"/>
              </a:rPr>
              <a:t>Sheets”, Texas Instruments, June 2016, </a:t>
            </a:r>
            <a:r>
              <a:rPr lang="en-US" sz="2000" kern="0" dirty="0" smtClean="0">
                <a:solidFill>
                  <a:schemeClr val="bg1"/>
                </a:solidFill>
                <a:latin typeface="Arial" panose="020B0604020202020204" pitchFamily="34" charset="0"/>
                <a:ea typeface="+mn-lt"/>
                <a:cs typeface="Arial" panose="020B0604020202020204" pitchFamily="34" charset="0"/>
                <a:hlinkClick r:id="rId8"/>
              </a:rPr>
              <a:t>Link</a:t>
            </a:r>
            <a:r>
              <a:rPr lang="en-US" sz="2000" kern="0" dirty="0">
                <a:solidFill>
                  <a:schemeClr val="bg1"/>
                </a:solidFill>
                <a:latin typeface="Arial" panose="020B0604020202020204" pitchFamily="34" charset="0"/>
                <a:ea typeface="+mn-lt"/>
                <a:cs typeface="Arial" panose="020B0604020202020204" pitchFamily="34" charset="0"/>
              </a:rPr>
              <a:t> </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AutoNum type="arabicPeriod"/>
            </a:pPr>
            <a:r>
              <a:rPr lang="en-US" sz="2000" kern="0" dirty="0" smtClean="0">
                <a:solidFill>
                  <a:schemeClr val="bg1"/>
                </a:solidFill>
                <a:latin typeface="Arial" panose="020B0604020202020204" pitchFamily="34" charset="0"/>
                <a:ea typeface="+mn-lt"/>
                <a:cs typeface="Arial" panose="020B0604020202020204" pitchFamily="34" charset="0"/>
              </a:rPr>
              <a:t>“CMOS </a:t>
            </a:r>
            <a:r>
              <a:rPr lang="en-US" sz="2000" kern="0" dirty="0">
                <a:solidFill>
                  <a:schemeClr val="bg1"/>
                </a:solidFill>
                <a:latin typeface="Arial" panose="020B0604020202020204" pitchFamily="34" charset="0"/>
                <a:ea typeface="+mn-lt"/>
                <a:cs typeface="Arial" panose="020B0604020202020204" pitchFamily="34" charset="0"/>
              </a:rPr>
              <a:t>Logic IC HC/HCT (High Speed) Series Outline”, Toshiba Electronic Devices &amp; Storage Corporation , March </a:t>
            </a:r>
            <a:r>
              <a:rPr lang="en-US" sz="2000" kern="0" dirty="0" smtClean="0">
                <a:solidFill>
                  <a:schemeClr val="bg1"/>
                </a:solidFill>
                <a:latin typeface="Arial" panose="020B0604020202020204" pitchFamily="34" charset="0"/>
                <a:ea typeface="+mn-lt"/>
                <a:cs typeface="Arial" panose="020B0604020202020204" pitchFamily="34" charset="0"/>
              </a:rPr>
              <a:t>2021, </a:t>
            </a:r>
            <a:r>
              <a:rPr lang="en-US" sz="2000" kern="0" dirty="0" smtClean="0">
                <a:solidFill>
                  <a:schemeClr val="bg1"/>
                </a:solidFill>
                <a:latin typeface="Arial" panose="020B0604020202020204" pitchFamily="34" charset="0"/>
                <a:ea typeface="+mn-lt"/>
                <a:cs typeface="Arial" panose="020B0604020202020204" pitchFamily="34" charset="0"/>
                <a:hlinkClick r:id="rId9"/>
              </a:rPr>
              <a:t>Link</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FontTx/>
              <a:buAutoNum type="arabicPeriod"/>
            </a:pPr>
            <a:r>
              <a:rPr lang="en-US" sz="2000" kern="0" dirty="0">
                <a:solidFill>
                  <a:schemeClr val="bg1"/>
                </a:solidFill>
                <a:latin typeface="Arial" panose="020B0604020202020204" pitchFamily="34" charset="0"/>
                <a:ea typeface="+mn-lt"/>
                <a:cs typeface="Arial" panose="020B0604020202020204" pitchFamily="34" charset="0"/>
              </a:rPr>
              <a:t>“Family Specifications, HCMOS family characteristics”, Philips Semiconductors, March 1988, </a:t>
            </a:r>
            <a:r>
              <a:rPr lang="en-US" sz="2000" kern="0" dirty="0">
                <a:solidFill>
                  <a:schemeClr val="bg1"/>
                </a:solidFill>
                <a:latin typeface="Arial" panose="020B0604020202020204" pitchFamily="34" charset="0"/>
                <a:ea typeface="+mn-lt"/>
                <a:cs typeface="Arial" panose="020B0604020202020204" pitchFamily="34" charset="0"/>
                <a:hlinkClick r:id="rId10"/>
              </a:rPr>
              <a:t>Link</a:t>
            </a:r>
            <a:r>
              <a:rPr lang="en-US" sz="2000" kern="0" dirty="0">
                <a:solidFill>
                  <a:schemeClr val="bg1"/>
                </a:solidFill>
                <a:latin typeface="Arial" panose="020B0604020202020204" pitchFamily="34" charset="0"/>
                <a:ea typeface="+mn-lt"/>
                <a:cs typeface="Arial" panose="020B0604020202020204" pitchFamily="34" charset="0"/>
              </a:rPr>
              <a:t> </a:t>
            </a:r>
            <a:endParaRPr lang="en-US" sz="2000" kern="0" dirty="0" smtClean="0">
              <a:solidFill>
                <a:schemeClr val="bg1"/>
              </a:solidFill>
              <a:latin typeface="Arial" panose="020B0604020202020204" pitchFamily="34" charset="0"/>
              <a:ea typeface="+mn-lt"/>
              <a:cs typeface="Arial" panose="020B0604020202020204" pitchFamily="34" charset="0"/>
            </a:endParaRPr>
          </a:p>
          <a:p>
            <a:pPr marL="457200" indent="-457200">
              <a:buAutoNum type="arabicPeriod"/>
            </a:pPr>
            <a:endParaRPr lang="en-US" sz="20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3801035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 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162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A test plan documents the strategy that will be used to verify and ensure that a product or system meets its design specifications and other requirements. </a:t>
            </a:r>
          </a:p>
          <a:p>
            <a:r>
              <a:rPr lang="en-US" sz="2400" kern="0" dirty="0">
                <a:solidFill>
                  <a:schemeClr val="bg1"/>
                </a:solidFill>
                <a:latin typeface="Arial" panose="020B0604020202020204" pitchFamily="34" charset="0"/>
                <a:cs typeface="Arial" panose="020B0604020202020204" pitchFamily="34" charset="0"/>
              </a:rPr>
              <a:t>A test plan is usually prepared by </a:t>
            </a:r>
            <a:r>
              <a:rPr lang="en-US" sz="2400" kern="0" dirty="0" smtClean="0">
                <a:solidFill>
                  <a:schemeClr val="bg1"/>
                </a:solidFill>
                <a:latin typeface="Arial" panose="020B0604020202020204" pitchFamily="34" charset="0"/>
                <a:cs typeface="Arial" panose="020B0604020202020204" pitchFamily="34" charset="0"/>
              </a:rPr>
              <a:t>test </a:t>
            </a:r>
            <a:r>
              <a:rPr lang="en-US" sz="2400" kern="0" dirty="0">
                <a:solidFill>
                  <a:schemeClr val="bg1"/>
                </a:solidFill>
                <a:latin typeface="Arial" panose="020B0604020202020204" pitchFamily="34" charset="0"/>
                <a:cs typeface="Arial" panose="020B0604020202020204" pitchFamily="34" charset="0"/>
              </a:rPr>
              <a:t>engineers. </a:t>
            </a:r>
          </a:p>
          <a:p>
            <a:pPr marL="342900" indent="-342900">
              <a:buFont typeface="Wingdings" panose="05000000000000000000" pitchFamily="2" charset="2"/>
              <a:buChar char="à"/>
            </a:pPr>
            <a:r>
              <a:rPr lang="en-US" sz="2400" kern="0" dirty="0" smtClean="0">
                <a:solidFill>
                  <a:schemeClr val="bg1"/>
                </a:solidFill>
                <a:latin typeface="Arial" panose="020B0604020202020204" pitchFamily="34" charset="0"/>
                <a:cs typeface="Arial" panose="020B0604020202020204" pitchFamily="34" charset="0"/>
              </a:rPr>
              <a:t>A </a:t>
            </a:r>
            <a:r>
              <a:rPr lang="en-US" sz="2400" kern="0" dirty="0">
                <a:solidFill>
                  <a:schemeClr val="bg1"/>
                </a:solidFill>
                <a:latin typeface="Arial" panose="020B0604020202020204" pitchFamily="34" charset="0"/>
                <a:cs typeface="Arial" panose="020B0604020202020204" pitchFamily="34" charset="0"/>
              </a:rPr>
              <a:t>high-quality test does not happen by accident. Just as it takes careful planning and execution to create a new design, it also takes careful planning and execution to create and implement </a:t>
            </a:r>
            <a:r>
              <a:rPr lang="en-US" sz="2400" kern="0" dirty="0" smtClean="0">
                <a:solidFill>
                  <a:schemeClr val="bg1"/>
                </a:solidFill>
                <a:latin typeface="Arial" panose="020B0604020202020204" pitchFamily="34" charset="0"/>
                <a:cs typeface="Arial" panose="020B0604020202020204" pitchFamily="34" charset="0"/>
              </a:rPr>
              <a:t>a test plan that will ensure the highest possible test coverage and product quality.</a:t>
            </a:r>
          </a:p>
          <a:p>
            <a:pPr marL="342900" indent="-342900">
              <a:buFont typeface="Wingdings" panose="05000000000000000000" pitchFamily="2" charset="2"/>
              <a:buChar char="à"/>
            </a:pPr>
            <a:r>
              <a:rPr lang="en-US" sz="2400" kern="0" dirty="0" smtClean="0">
                <a:solidFill>
                  <a:schemeClr val="bg1"/>
                </a:solidFill>
                <a:latin typeface="Arial" panose="020B0604020202020204" pitchFamily="34" charset="0"/>
                <a:ea typeface="+mn-lt"/>
                <a:cs typeface="Arial" panose="020B0604020202020204" pitchFamily="34" charset="0"/>
              </a:rPr>
              <a:t>Design a precise Test Plan is an art which demands both deep knowledge and professional experience.</a:t>
            </a:r>
            <a:endParaRPr lang="en-US" sz="2400" kern="0" dirty="0">
              <a:solidFill>
                <a:schemeClr val="bg1"/>
              </a:solidFill>
              <a:latin typeface="Arial" panose="020B0604020202020204" pitchFamily="34" charset="0"/>
              <a:ea typeface="+mn-lt"/>
              <a:cs typeface="Arial" panose="020B0604020202020204" pitchFamily="34" charset="0"/>
            </a:endParaRPr>
          </a:p>
        </p:txBody>
      </p:sp>
    </p:spTree>
    <p:extLst>
      <p:ext uri="{BB962C8B-B14F-4D97-AF65-F5344CB8AC3E}">
        <p14:creationId xmlns:p14="http://schemas.microsoft.com/office/powerpoint/2010/main" val="375488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 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162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a:solidFill>
                  <a:schemeClr val="bg1"/>
                </a:solidFill>
                <a:latin typeface="Arial" panose="020B0604020202020204" pitchFamily="34" charset="0"/>
                <a:cs typeface="Arial" panose="020B0604020202020204" pitchFamily="34" charset="0"/>
              </a:rPr>
              <a:t>A test plan </a:t>
            </a:r>
            <a:r>
              <a:rPr lang="en-US" sz="2400" kern="0" dirty="0" smtClean="0">
                <a:solidFill>
                  <a:schemeClr val="bg1"/>
                </a:solidFill>
                <a:latin typeface="Arial" panose="020B0604020202020204" pitchFamily="34" charset="0"/>
                <a:cs typeface="Arial" panose="020B0604020202020204" pitchFamily="34" charset="0"/>
              </a:rPr>
              <a:t>usually contains three </a:t>
            </a:r>
            <a:r>
              <a:rPr lang="en-US" sz="2400" kern="0" dirty="0">
                <a:solidFill>
                  <a:schemeClr val="bg1"/>
                </a:solidFill>
                <a:latin typeface="Arial" panose="020B0604020202020204" pitchFamily="34" charset="0"/>
                <a:cs typeface="Arial" panose="020B0604020202020204" pitchFamily="34" charset="0"/>
              </a:rPr>
              <a:t>parts: Test Coverage, Test Methods, and Test </a:t>
            </a:r>
            <a:r>
              <a:rPr lang="en-US" sz="2400" kern="0" dirty="0" smtClean="0">
                <a:solidFill>
                  <a:schemeClr val="bg1"/>
                </a:solidFill>
                <a:latin typeface="Arial" panose="020B0604020202020204" pitchFamily="34" charset="0"/>
                <a:cs typeface="Arial" panose="020B0604020202020204" pitchFamily="34" charset="0"/>
              </a:rPr>
              <a:t>Responsibilities</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Test </a:t>
            </a:r>
            <a:r>
              <a:rPr lang="en-US" sz="2400" kern="0" dirty="0">
                <a:solidFill>
                  <a:schemeClr val="bg1"/>
                </a:solidFill>
                <a:latin typeface="Arial" panose="020B0604020202020204" pitchFamily="34" charset="0"/>
                <a:cs typeface="Arial" panose="020B0604020202020204" pitchFamily="34" charset="0"/>
              </a:rPr>
              <a:t>Coverage: states what requirements will be verified during what stages of the IC operation. It is derived from design specifications and other requirements, such as safety standards or regulatory codes. It also feeds back into the design process</a:t>
            </a:r>
            <a:r>
              <a:rPr lang="en-US" sz="2400" kern="0" dirty="0" smtClean="0">
                <a:solidFill>
                  <a:schemeClr val="bg1"/>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kern="0" dirty="0">
                <a:solidFill>
                  <a:schemeClr val="bg1"/>
                </a:solidFill>
                <a:latin typeface="Arial" panose="020B0604020202020204" pitchFamily="34" charset="0"/>
                <a:cs typeface="Arial" panose="020B0604020202020204" pitchFamily="34" charset="0"/>
              </a:rPr>
              <a:t>Test Methods: state how test coverage will be implemented. They may be determined by standards, regulatory agencies, or contractual agreement. They also specify test equipment to be used in the tests and establish pass/fail criteria</a:t>
            </a:r>
          </a:p>
          <a:p>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506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 Plan</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5546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Valid test methods often encompass the following </a:t>
            </a:r>
            <a:r>
              <a:rPr lang="en-US" sz="2400" kern="0" dirty="0">
                <a:solidFill>
                  <a:schemeClr val="bg1"/>
                </a:solidFill>
                <a:latin typeface="Arial" panose="020B0604020202020204" pitchFamily="34" charset="0"/>
                <a:cs typeface="Arial" panose="020B0604020202020204" pitchFamily="34" charset="0"/>
              </a:rPr>
              <a:t>considerations</a:t>
            </a:r>
            <a:r>
              <a:rPr lang="en-US" sz="2400" kern="0" dirty="0" smtClean="0">
                <a:solidFill>
                  <a:schemeClr val="bg1"/>
                </a:solidFill>
                <a:latin typeface="Arial" panose="020B0604020202020204" pitchFamily="34" charset="0"/>
                <a:cs typeface="Arial" panose="020B0604020202020204" pitchFamily="34" charset="0"/>
              </a:rPr>
              <a:t>: </a:t>
            </a:r>
            <a:endParaRPr lang="en-US" sz="2400" kern="0" dirty="0">
              <a:solidFill>
                <a:schemeClr val="bg1"/>
              </a:solidFill>
              <a:latin typeface="Arial" panose="020B0604020202020204" pitchFamily="34" charset="0"/>
              <a:cs typeface="Arial" panose="020B0604020202020204" pitchFamily="34" charset="0"/>
            </a:endParaRPr>
          </a:p>
          <a:p>
            <a:r>
              <a:rPr lang="en-US" sz="2400" kern="0" dirty="0" smtClean="0">
                <a:solidFill>
                  <a:schemeClr val="bg1"/>
                </a:solidFill>
                <a:latin typeface="Arial" panose="020B0604020202020204" pitchFamily="34" charset="0"/>
                <a:cs typeface="Arial" panose="020B0604020202020204" pitchFamily="34" charset="0"/>
              </a:rPr>
              <a:t>	accuracy </a:t>
            </a:r>
            <a:r>
              <a:rPr lang="en-US" sz="2400" kern="0" dirty="0">
                <a:solidFill>
                  <a:schemeClr val="bg1"/>
                </a:solidFill>
                <a:latin typeface="Arial" panose="020B0604020202020204" pitchFamily="34" charset="0"/>
                <a:cs typeface="Arial" panose="020B0604020202020204" pitchFamily="34" charset="0"/>
              </a:rPr>
              <a:t>and precision; </a:t>
            </a:r>
            <a:r>
              <a:rPr lang="en-US" sz="2400" kern="0" dirty="0" smtClean="0">
                <a:solidFill>
                  <a:schemeClr val="bg1"/>
                </a:solidFill>
                <a:latin typeface="Arial" panose="020B0604020202020204" pitchFamily="34" charset="0"/>
                <a:cs typeface="Arial" panose="020B0604020202020204" pitchFamily="34" charset="0"/>
              </a:rPr>
              <a:t>repeatability </a:t>
            </a:r>
            <a:r>
              <a:rPr lang="en-US" sz="2400" kern="0" dirty="0">
                <a:solidFill>
                  <a:schemeClr val="bg1"/>
                </a:solidFill>
                <a:latin typeface="Arial" panose="020B0604020202020204" pitchFamily="34" charset="0"/>
                <a:cs typeface="Arial" panose="020B0604020202020204" pitchFamily="34" charset="0"/>
              </a:rPr>
              <a:t>and reproducibility, </a:t>
            </a:r>
            <a:r>
              <a:rPr lang="en-US" sz="2400" kern="0" dirty="0" smtClean="0">
                <a:solidFill>
                  <a:schemeClr val="bg1"/>
                </a:solidFill>
                <a:latin typeface="Arial" panose="020B0604020202020204" pitchFamily="34" charset="0"/>
                <a:cs typeface="Arial" panose="020B0604020202020204" pitchFamily="34" charset="0"/>
              </a:rPr>
              <a:t>	sometimes </a:t>
            </a:r>
            <a:r>
              <a:rPr lang="en-US" sz="2400" kern="0" dirty="0">
                <a:solidFill>
                  <a:schemeClr val="bg1"/>
                </a:solidFill>
                <a:latin typeface="Arial" panose="020B0604020202020204" pitchFamily="34" charset="0"/>
                <a:cs typeface="Arial" panose="020B0604020202020204" pitchFamily="34" charset="0"/>
              </a:rPr>
              <a:t>in the form of a Gauge </a:t>
            </a:r>
            <a:r>
              <a:rPr lang="en-US" sz="2400" kern="0" dirty="0" smtClean="0">
                <a:solidFill>
                  <a:schemeClr val="bg1"/>
                </a:solidFill>
                <a:latin typeface="Arial" panose="020B0604020202020204" pitchFamily="34" charset="0"/>
                <a:cs typeface="Arial" panose="020B0604020202020204" pitchFamily="34" charset="0"/>
              </a:rPr>
              <a:t>R&amp;R; range</a:t>
            </a:r>
            <a:r>
              <a:rPr lang="en-US" sz="2400" kern="0" dirty="0">
                <a:solidFill>
                  <a:schemeClr val="bg1"/>
                </a:solidFill>
                <a:latin typeface="Arial" panose="020B0604020202020204" pitchFamily="34" charset="0"/>
                <a:cs typeface="Arial" panose="020B0604020202020204" pitchFamily="34" charset="0"/>
              </a:rPr>
              <a:t>, or </a:t>
            </a:r>
            <a:r>
              <a:rPr lang="en-US" sz="2400" kern="0" dirty="0" smtClean="0">
                <a:solidFill>
                  <a:schemeClr val="bg1"/>
                </a:solidFill>
                <a:latin typeface="Arial" panose="020B0604020202020204" pitchFamily="34" charset="0"/>
                <a:cs typeface="Arial" panose="020B0604020202020204" pitchFamily="34" charset="0"/>
              </a:rPr>
              <a:t>scale 	over </a:t>
            </a:r>
            <a:r>
              <a:rPr lang="en-US" sz="2400" kern="0" dirty="0">
                <a:solidFill>
                  <a:schemeClr val="bg1"/>
                </a:solidFill>
                <a:latin typeface="Arial" panose="020B0604020202020204" pitchFamily="34" charset="0"/>
                <a:cs typeface="Arial" panose="020B0604020202020204" pitchFamily="34" charset="0"/>
              </a:rPr>
              <a:t>which the test method would be </a:t>
            </a:r>
            <a:r>
              <a:rPr lang="en-US" sz="2400" kern="0" dirty="0" smtClean="0">
                <a:solidFill>
                  <a:schemeClr val="bg1"/>
                </a:solidFill>
                <a:latin typeface="Arial" panose="020B0604020202020204" pitchFamily="34" charset="0"/>
                <a:cs typeface="Arial" panose="020B0604020202020204" pitchFamily="34" charset="0"/>
              </a:rPr>
              <a:t>considered; 	measurement resolution; measurement uncertainty</a:t>
            </a:r>
          </a:p>
          <a:p>
            <a:pPr marL="342900" indent="-342900">
              <a:buFont typeface="Arial" panose="020B0604020202020204" pitchFamily="34" charset="0"/>
              <a:buChar char="•"/>
            </a:pPr>
            <a:r>
              <a:rPr lang="en-US" sz="2400" kern="0" dirty="0" smtClean="0">
                <a:solidFill>
                  <a:schemeClr val="bg1"/>
                </a:solidFill>
                <a:latin typeface="Arial" panose="020B0604020202020204" pitchFamily="34" charset="0"/>
                <a:cs typeface="Arial" panose="020B0604020202020204" pitchFamily="34" charset="0"/>
              </a:rPr>
              <a:t>Test </a:t>
            </a:r>
            <a:r>
              <a:rPr lang="en-US" sz="2400" kern="0" dirty="0">
                <a:solidFill>
                  <a:schemeClr val="bg1"/>
                </a:solidFill>
                <a:latin typeface="Arial" panose="020B0604020202020204" pitchFamily="34" charset="0"/>
                <a:cs typeface="Arial" panose="020B0604020202020204" pitchFamily="34" charset="0"/>
              </a:rPr>
              <a:t>Responsibilities: include which persons or what organizations will perform the test methods and in what sequence. This allows us to plan, acquire or develop test equipment and other resources necessary to implement the test methods for which they are responsible</a:t>
            </a:r>
            <a:r>
              <a:rPr lang="en-US" sz="2400" dirty="0" smtClean="0"/>
              <a:t>.</a:t>
            </a:r>
            <a:endParaRPr lang="en-US" sz="2400" dirty="0"/>
          </a:p>
        </p:txBody>
      </p:sp>
    </p:spTree>
    <p:extLst>
      <p:ext uri="{BB962C8B-B14F-4D97-AF65-F5344CB8AC3E}">
        <p14:creationId xmlns:p14="http://schemas.microsoft.com/office/powerpoint/2010/main" val="191585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B027AE-42BE-4AC6-A53F-186515BA0EFC}"/>
              </a:ext>
            </a:extLst>
          </p:cNvPr>
          <p:cNvSpPr txBox="1">
            <a:spLocks/>
          </p:cNvSpPr>
          <p:nvPr/>
        </p:nvSpPr>
        <p:spPr bwMode="auto">
          <a:xfrm>
            <a:off x="0" y="-6307"/>
            <a:ext cx="7991856" cy="1140163"/>
          </a:xfrm>
          <a:prstGeom prst="rect">
            <a:avLst/>
          </a:prstGeom>
          <a:blipFill>
            <a:blip r:embed="rId3"/>
            <a:stretch>
              <a:fillRect/>
            </a:stretch>
          </a:blip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chemeClr val="bg1"/>
                </a:solidFill>
                <a:latin typeface="+mj-lt"/>
                <a:ea typeface="+mj-ea"/>
                <a:cs typeface="+mj-cs"/>
              </a:defRPr>
            </a:lvl1pPr>
            <a:lvl2pPr algn="l" rtl="0" fontAlgn="base">
              <a:spcBef>
                <a:spcPct val="0"/>
              </a:spcBef>
              <a:spcAft>
                <a:spcPct val="0"/>
              </a:spcAft>
              <a:defRPr sz="2000">
                <a:solidFill>
                  <a:schemeClr val="bg1"/>
                </a:solidFill>
                <a:latin typeface="Times New Roman" pitchFamily="18" charset="0"/>
              </a:defRPr>
            </a:lvl2pPr>
            <a:lvl3pPr algn="l" rtl="0" fontAlgn="base">
              <a:spcBef>
                <a:spcPct val="0"/>
              </a:spcBef>
              <a:spcAft>
                <a:spcPct val="0"/>
              </a:spcAft>
              <a:defRPr sz="2000">
                <a:solidFill>
                  <a:schemeClr val="bg1"/>
                </a:solidFill>
                <a:latin typeface="Times New Roman" pitchFamily="18" charset="0"/>
              </a:defRPr>
            </a:lvl3pPr>
            <a:lvl4pPr algn="l" rtl="0" fontAlgn="base">
              <a:spcBef>
                <a:spcPct val="0"/>
              </a:spcBef>
              <a:spcAft>
                <a:spcPct val="0"/>
              </a:spcAft>
              <a:defRPr sz="2000">
                <a:solidFill>
                  <a:schemeClr val="bg1"/>
                </a:solidFill>
                <a:latin typeface="Times New Roman" pitchFamily="18" charset="0"/>
              </a:defRPr>
            </a:lvl4pPr>
            <a:lvl5pPr algn="l" rtl="0" fontAlgn="base">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a:lstStyle>
          <a:p>
            <a:pPr algn="ctr"/>
            <a:r>
              <a:rPr lang="en-US" sz="4000" b="1" kern="0" dirty="0" smtClean="0">
                <a:solidFill>
                  <a:schemeClr val="tx2">
                    <a:lumMod val="75000"/>
                  </a:schemeClr>
                </a:solidFill>
              </a:rPr>
              <a:t>Test Types</a:t>
            </a:r>
            <a:endParaRPr lang="en-US" sz="4000" b="1" kern="0" dirty="0">
              <a:solidFill>
                <a:schemeClr val="tx2">
                  <a:lumMod val="75000"/>
                </a:schemeClr>
              </a:solidFill>
            </a:endParaRPr>
          </a:p>
        </p:txBody>
      </p:sp>
      <p:sp>
        <p:nvSpPr>
          <p:cNvPr id="4" name="Content Placeholder 2">
            <a:extLst>
              <a:ext uri="{FF2B5EF4-FFF2-40B4-BE49-F238E27FC236}">
                <a16:creationId xmlns:a16="http://schemas.microsoft.com/office/drawing/2014/main" id="{49208F5F-AC21-42D5-8F97-DAA7F422A5B7}"/>
              </a:ext>
            </a:extLst>
          </p:cNvPr>
          <p:cNvSpPr txBox="1">
            <a:spLocks/>
          </p:cNvSpPr>
          <p:nvPr/>
        </p:nvSpPr>
        <p:spPr bwMode="auto">
          <a:xfrm>
            <a:off x="366443" y="1311246"/>
            <a:ext cx="8229600" cy="48518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20000"/>
              </a:spcBef>
              <a:spcAft>
                <a:spcPct val="25000"/>
              </a:spcAft>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fontAlgn="base">
              <a:spcBef>
                <a:spcPct val="40000"/>
              </a:spcBef>
              <a:spcAft>
                <a:spcPct val="0"/>
              </a:spcAft>
              <a:buChar char="•"/>
              <a:defRPr sz="2000" i="1">
                <a:solidFill>
                  <a:schemeClr val="tx1"/>
                </a:solidFill>
                <a:latin typeface="+mn-lt"/>
              </a:defRPr>
            </a:lvl3pPr>
            <a:lvl4pPr marL="1258888" indent="-228600" algn="l" rtl="0" fontAlgn="base">
              <a:spcBef>
                <a:spcPct val="40000"/>
              </a:spcBef>
              <a:spcAft>
                <a:spcPct val="0"/>
              </a:spcAft>
              <a:buChar char="–"/>
              <a:defRPr>
                <a:solidFill>
                  <a:schemeClr val="tx1"/>
                </a:solidFill>
                <a:latin typeface="+mn-lt"/>
              </a:defRPr>
            </a:lvl4pPr>
            <a:lvl5pPr marL="1422400" algn="l" rtl="0" fontAlgn="base">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a:lstStyle>
          <a:p>
            <a:r>
              <a:rPr lang="en-US" sz="2400" kern="0" dirty="0" smtClean="0">
                <a:solidFill>
                  <a:schemeClr val="bg1"/>
                </a:solidFill>
                <a:latin typeface="Arial" panose="020B0604020202020204" pitchFamily="34" charset="0"/>
                <a:cs typeface="Arial" panose="020B0604020202020204" pitchFamily="34" charset="0"/>
              </a:rPr>
              <a:t>A test plan usually defines the types of tests which should </a:t>
            </a:r>
            <a:r>
              <a:rPr lang="en-US" sz="2400" kern="0" dirty="0">
                <a:solidFill>
                  <a:schemeClr val="bg1"/>
                </a:solidFill>
                <a:latin typeface="Arial" panose="020B0604020202020204" pitchFamily="34" charset="0"/>
                <a:cs typeface="Arial" panose="020B0604020202020204" pitchFamily="34" charset="0"/>
              </a:rPr>
              <a:t>be done on the specific IC and includes a strategy for that:</a:t>
            </a:r>
          </a:p>
          <a:p>
            <a:pPr marL="457200" indent="-457200">
              <a:buFont typeface="+mj-lt"/>
              <a:buAutoNum type="arabicPeriod"/>
            </a:pPr>
            <a:r>
              <a:rPr lang="en-US" sz="2400" kern="0" dirty="0">
                <a:solidFill>
                  <a:schemeClr val="bg1"/>
                </a:solidFill>
                <a:latin typeface="Arial" panose="020B0604020202020204" pitchFamily="34" charset="0"/>
                <a:cs typeface="Arial" panose="020B0604020202020204" pitchFamily="34" charset="0"/>
              </a:rPr>
              <a:t>Design Verification or Compliance test </a:t>
            </a:r>
            <a:r>
              <a:rPr lang="en-US" sz="2400" kern="0" dirty="0" smtClean="0">
                <a:solidFill>
                  <a:schemeClr val="bg1"/>
                </a:solidFill>
                <a:latin typeface="Arial" panose="020B0604020202020204" pitchFamily="34" charset="0"/>
                <a:cs typeface="Arial" panose="020B0604020202020204" pitchFamily="34" charset="0"/>
              </a:rPr>
              <a:t>(Characterization step)</a:t>
            </a:r>
            <a:endParaRPr lang="en-US" sz="2400" kern="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n-US" sz="2400" kern="0" dirty="0">
                <a:solidFill>
                  <a:schemeClr val="bg1"/>
                </a:solidFill>
                <a:latin typeface="Arial" panose="020B0604020202020204" pitchFamily="34" charset="0"/>
                <a:cs typeface="Arial" panose="020B0604020202020204" pitchFamily="34" charset="0"/>
              </a:rPr>
              <a:t>Manufacturing or Production test </a:t>
            </a:r>
            <a:r>
              <a:rPr lang="en-US" sz="2400" kern="0" dirty="0" smtClean="0">
                <a:solidFill>
                  <a:schemeClr val="bg1"/>
                </a:solidFill>
                <a:latin typeface="Arial" panose="020B0604020202020204" pitchFamily="34" charset="0"/>
                <a:cs typeface="Arial" panose="020B0604020202020204" pitchFamily="34" charset="0"/>
              </a:rPr>
              <a:t>(Production step)</a:t>
            </a:r>
          </a:p>
          <a:p>
            <a:pPr marL="457200" indent="-457200">
              <a:buFont typeface="+mj-lt"/>
              <a:buAutoNum type="arabicPeriod"/>
            </a:pPr>
            <a:r>
              <a:rPr lang="en-US" sz="2400" kern="0" dirty="0" smtClean="0">
                <a:solidFill>
                  <a:schemeClr val="bg1"/>
                </a:solidFill>
                <a:latin typeface="Arial" panose="020B0604020202020204" pitchFamily="34" charset="0"/>
                <a:cs typeface="Arial" panose="020B0604020202020204" pitchFamily="34" charset="0"/>
              </a:rPr>
              <a:t>Acceptance </a:t>
            </a:r>
            <a:r>
              <a:rPr lang="en-US" sz="2400" kern="0" dirty="0">
                <a:solidFill>
                  <a:schemeClr val="bg1"/>
                </a:solidFill>
                <a:latin typeface="Arial" panose="020B0604020202020204" pitchFamily="34" charset="0"/>
                <a:cs typeface="Arial" panose="020B0604020202020204" pitchFamily="34" charset="0"/>
              </a:rPr>
              <a:t>or Commissioning test (</a:t>
            </a:r>
            <a:r>
              <a:rPr lang="en-US" sz="2400" kern="0" dirty="0" smtClean="0">
                <a:solidFill>
                  <a:schemeClr val="bg1"/>
                </a:solidFill>
                <a:latin typeface="Arial" panose="020B0604020202020204" pitchFamily="34" charset="0"/>
                <a:cs typeface="Arial" panose="020B0604020202020204" pitchFamily="34" charset="0"/>
              </a:rPr>
              <a:t>Inspection step)</a:t>
            </a:r>
          </a:p>
          <a:p>
            <a:r>
              <a:rPr lang="en-US" sz="2400" kern="0" dirty="0" smtClean="0">
                <a:solidFill>
                  <a:schemeClr val="bg1"/>
                </a:solidFill>
                <a:latin typeface="Arial" panose="020B0604020202020204" pitchFamily="34" charset="0"/>
                <a:cs typeface="Arial" panose="020B0604020202020204" pitchFamily="34" charset="0"/>
              </a:rPr>
              <a:t>What we want to do in this project is acceptance or commissioning tests. To perform that, we need to know the specification, feature, characteristics and other related information about a DUT. Thus, to </a:t>
            </a:r>
            <a:r>
              <a:rPr lang="en-US" sz="2400" kern="0" dirty="0">
                <a:solidFill>
                  <a:schemeClr val="bg1"/>
                </a:solidFill>
                <a:latin typeface="Arial" panose="020B0604020202020204" pitchFamily="34" charset="0"/>
                <a:cs typeface="Arial" panose="020B0604020202020204" pitchFamily="34" charset="0"/>
              </a:rPr>
              <a:t>have a test </a:t>
            </a:r>
            <a:r>
              <a:rPr lang="en-US" sz="2400" kern="0" dirty="0" smtClean="0">
                <a:solidFill>
                  <a:schemeClr val="bg1"/>
                </a:solidFill>
                <a:latin typeface="Arial" panose="020B0604020202020204" pitchFamily="34" charset="0"/>
                <a:cs typeface="Arial" panose="020B0604020202020204" pitchFamily="34" charset="0"/>
              </a:rPr>
              <a:t>plan </a:t>
            </a:r>
            <a:r>
              <a:rPr lang="en-US" sz="2400" kern="0" dirty="0">
                <a:solidFill>
                  <a:schemeClr val="bg1"/>
                </a:solidFill>
                <a:latin typeface="Arial" panose="020B0604020202020204" pitchFamily="34" charset="0"/>
                <a:cs typeface="Arial" panose="020B0604020202020204" pitchFamily="34" charset="0"/>
              </a:rPr>
              <a:t>we need to understand the datasheet of the DUT.</a:t>
            </a:r>
          </a:p>
          <a:p>
            <a:endParaRPr lang="en-US" sz="2400"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8155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1">
      <a:majorFont>
        <a:latin typeface="Helvetica"/>
        <a:ea typeface=""/>
        <a:cs typeface=""/>
      </a:majorFont>
      <a:minorFont>
        <a:latin typeface="Tw Cen M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15905</TotalTime>
  <Words>3420</Words>
  <Application>Microsoft Office PowerPoint</Application>
  <PresentationFormat>On-screen Show (4:3)</PresentationFormat>
  <Paragraphs>438</Paragraphs>
  <Slides>54</Slides>
  <Notes>54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PMingLiU</vt:lpstr>
      <vt:lpstr>Arial</vt:lpstr>
      <vt:lpstr>Calibri</vt:lpstr>
      <vt:lpstr>Helvetica</vt:lpstr>
      <vt:lpstr>Nazanin</vt:lpstr>
      <vt:lpstr>Times New Roman</vt:lpstr>
      <vt:lpstr>Trebuchet MS</vt:lpstr>
      <vt:lpstr>Tw Cen MT</vt:lpstr>
      <vt:lpstr>Wingdings</vt:lpstr>
      <vt:lpstr>Circuit</vt:lpstr>
      <vt:lpstr>Worksheet</vt:lpstr>
      <vt:lpstr>OVERVIEW OF TEST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Presentation Diva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Lori Randel</dc:creator>
  <cp:lastModifiedBy>Administrator</cp:lastModifiedBy>
  <cp:revision>999</cp:revision>
  <cp:lastPrinted>2005-08-11T16:16:04Z</cp:lastPrinted>
  <dcterms:created xsi:type="dcterms:W3CDTF">2005-04-19T19:05:52Z</dcterms:created>
  <dcterms:modified xsi:type="dcterms:W3CDTF">2021-07-12T22:39:30Z</dcterms:modified>
</cp:coreProperties>
</file>